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1" r:id="rId2"/>
    <p:sldId id="260" r:id="rId3"/>
    <p:sldId id="265" r:id="rId4"/>
    <p:sldId id="261" r:id="rId5"/>
    <p:sldId id="267" r:id="rId6"/>
    <p:sldId id="258" r:id="rId7"/>
    <p:sldId id="257" r:id="rId8"/>
    <p:sldId id="266" r:id="rId9"/>
    <p:sldId id="256" r:id="rId10"/>
    <p:sldId id="263" r:id="rId11"/>
    <p:sldId id="262" r:id="rId12"/>
    <p:sldId id="269" r:id="rId13"/>
    <p:sldId id="270" r:id="rId14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33AC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898" autoAdjust="0"/>
  </p:normalViewPr>
  <p:slideViewPr>
    <p:cSldViewPr>
      <p:cViewPr varScale="1">
        <p:scale>
          <a:sx n="69" d="100"/>
          <a:sy n="69" d="100"/>
        </p:scale>
        <p:origin x="-13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F85857-9378-4396-B65A-5061EBB1B101}" type="datetimeFigureOut">
              <a:rPr lang="es-AR" smtClean="0"/>
              <a:pPr/>
              <a:t>17/12/2018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6D7000-C2FA-4313-A357-93C145134474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59245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2018-</a:t>
            </a:r>
            <a:r>
              <a:rPr lang="es-ES" baseline="0" dirty="0" smtClean="0"/>
              <a:t> Se presupuestó un -23,67%, aún quedando 12 </a:t>
            </a:r>
            <a:r>
              <a:rPr lang="es-ES" baseline="0" dirty="0" err="1" smtClean="0"/>
              <a:t>pts</a:t>
            </a:r>
            <a:r>
              <a:rPr lang="es-ES" baseline="0" dirty="0" smtClean="0"/>
              <a:t> por debajo de la inflación. </a:t>
            </a:r>
          </a:p>
          <a:p>
            <a:r>
              <a:rPr lang="es-ES" baseline="0" dirty="0" smtClean="0"/>
              <a:t>2019, igual participación relativa. Para que alcanzó esa proporción el año pasado? Qué contempla y que no? Se puede agregar a la </a:t>
            </a:r>
            <a:r>
              <a:rPr lang="es-ES" baseline="0" dirty="0" err="1" smtClean="0"/>
              <a:t>fig</a:t>
            </a:r>
            <a:r>
              <a:rPr lang="es-ES" baseline="0" dirty="0" smtClean="0"/>
              <a:t>….</a:t>
            </a:r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6D7000-C2FA-4313-A357-93C145134474}" type="slidenum">
              <a:rPr lang="es-AR" smtClean="0"/>
              <a:pPr/>
              <a:t>7</a:t>
            </a:fld>
            <a:endParaRPr lang="es-A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83E1E-1BDC-486F-803B-90062154C3A9}" type="datetimeFigureOut">
              <a:rPr lang="es-AR" smtClean="0"/>
              <a:pPr/>
              <a:t>17/12/2018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34682-C4C0-462A-91BC-29F36B23332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83E1E-1BDC-486F-803B-90062154C3A9}" type="datetimeFigureOut">
              <a:rPr lang="es-AR" smtClean="0"/>
              <a:pPr/>
              <a:t>17/12/2018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34682-C4C0-462A-91BC-29F36B23332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83E1E-1BDC-486F-803B-90062154C3A9}" type="datetimeFigureOut">
              <a:rPr lang="es-AR" smtClean="0"/>
              <a:pPr/>
              <a:t>17/12/2018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34682-C4C0-462A-91BC-29F36B23332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83E1E-1BDC-486F-803B-90062154C3A9}" type="datetimeFigureOut">
              <a:rPr lang="es-AR" smtClean="0"/>
              <a:pPr/>
              <a:t>17/12/2018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34682-C4C0-462A-91BC-29F36B23332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83E1E-1BDC-486F-803B-90062154C3A9}" type="datetimeFigureOut">
              <a:rPr lang="es-AR" smtClean="0"/>
              <a:pPr/>
              <a:t>17/12/2018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34682-C4C0-462A-91BC-29F36B23332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83E1E-1BDC-486F-803B-90062154C3A9}" type="datetimeFigureOut">
              <a:rPr lang="es-AR" smtClean="0"/>
              <a:pPr/>
              <a:t>17/12/2018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34682-C4C0-462A-91BC-29F36B23332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83E1E-1BDC-486F-803B-90062154C3A9}" type="datetimeFigureOut">
              <a:rPr lang="es-AR" smtClean="0"/>
              <a:pPr/>
              <a:t>17/12/2018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34682-C4C0-462A-91BC-29F36B23332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83E1E-1BDC-486F-803B-90062154C3A9}" type="datetimeFigureOut">
              <a:rPr lang="es-AR" smtClean="0"/>
              <a:pPr/>
              <a:t>17/12/2018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34682-C4C0-462A-91BC-29F36B23332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83E1E-1BDC-486F-803B-90062154C3A9}" type="datetimeFigureOut">
              <a:rPr lang="es-AR" smtClean="0"/>
              <a:pPr/>
              <a:t>17/12/2018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34682-C4C0-462A-91BC-29F36B23332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83E1E-1BDC-486F-803B-90062154C3A9}" type="datetimeFigureOut">
              <a:rPr lang="es-AR" smtClean="0"/>
              <a:pPr/>
              <a:t>17/12/2018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34682-C4C0-462A-91BC-29F36B23332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83E1E-1BDC-486F-803B-90062154C3A9}" type="datetimeFigureOut">
              <a:rPr lang="es-AR" smtClean="0"/>
              <a:pPr/>
              <a:t>17/12/2018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34682-C4C0-462A-91BC-29F36B23332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83E1E-1BDC-486F-803B-90062154C3A9}" type="datetimeFigureOut">
              <a:rPr lang="es-AR" smtClean="0"/>
              <a:pPr/>
              <a:t>17/12/2018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34682-C4C0-462A-91BC-29F36B23332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-468560" y="1700808"/>
            <a:ext cx="954472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	</a:t>
            </a:r>
            <a:r>
              <a:rPr lang="es-AR" sz="8000" b="1" dirty="0" smtClean="0">
                <a:solidFill>
                  <a:srgbClr val="0070C0"/>
                </a:solidFill>
              </a:rPr>
              <a:t>PRESUPUESTO 2019</a:t>
            </a:r>
            <a:endParaRPr lang="es-AR" sz="8000" b="1" dirty="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93" t="77734" r="39889" b="9945"/>
          <a:stretch/>
        </p:blipFill>
        <p:spPr bwMode="auto">
          <a:xfrm>
            <a:off x="2123729" y="3855628"/>
            <a:ext cx="4752528" cy="1641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77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2 Grupo"/>
          <p:cNvGrpSpPr/>
          <p:nvPr/>
        </p:nvGrpSpPr>
        <p:grpSpPr>
          <a:xfrm>
            <a:off x="555310" y="705628"/>
            <a:ext cx="8491061" cy="5920932"/>
            <a:chOff x="555310" y="705628"/>
            <a:chExt cx="8491061" cy="5920932"/>
          </a:xfrm>
        </p:grpSpPr>
        <p:sp>
          <p:nvSpPr>
            <p:cNvPr id="11" name="10 CuadroTexto"/>
            <p:cNvSpPr txBox="1"/>
            <p:nvPr/>
          </p:nvSpPr>
          <p:spPr>
            <a:xfrm flipH="1">
              <a:off x="3635896" y="5786454"/>
              <a:ext cx="131160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600" b="1" dirty="0" smtClean="0"/>
                <a:t>Conducción</a:t>
              </a:r>
            </a:p>
            <a:p>
              <a:pPr algn="ctr"/>
              <a:r>
                <a:rPr lang="es-ES" sz="1600" b="1" dirty="0" smtClean="0"/>
                <a:t>Superior</a:t>
              </a:r>
              <a:endParaRPr lang="es-AR" sz="1600" b="1" dirty="0"/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5508104" y="5795563"/>
              <a:ext cx="128272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S" sz="1600" b="1" dirty="0" smtClean="0"/>
                <a:t>Secretaría </a:t>
              </a:r>
            </a:p>
            <a:p>
              <a:pPr algn="ctr"/>
              <a:r>
                <a:rPr lang="es-ES" sz="1600" b="1" dirty="0" smtClean="0"/>
                <a:t>de Hacienda </a:t>
              </a:r>
            </a:p>
            <a:p>
              <a:pPr algn="ctr"/>
              <a:r>
                <a:rPr lang="es-ES" sz="1600" b="1" dirty="0" smtClean="0"/>
                <a:t>y Finanzas</a:t>
              </a:r>
              <a:endParaRPr lang="es-AR" sz="1600" b="1" dirty="0"/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7072330" y="5786454"/>
              <a:ext cx="1603901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S" sz="1600" b="1" dirty="0" smtClean="0"/>
                <a:t>Secretaría de </a:t>
              </a:r>
            </a:p>
            <a:p>
              <a:pPr algn="ctr"/>
              <a:r>
                <a:rPr lang="es-ES" sz="1600" b="1" dirty="0" smtClean="0"/>
                <a:t>Planificación </a:t>
              </a:r>
            </a:p>
            <a:p>
              <a:pPr algn="ctr"/>
              <a:r>
                <a:rPr lang="es-ES" sz="1600" b="1" dirty="0" smtClean="0"/>
                <a:t>y Modernización</a:t>
              </a:r>
              <a:endParaRPr lang="es-AR" sz="1600" b="1" dirty="0"/>
            </a:p>
          </p:txBody>
        </p:sp>
        <p:pic>
          <p:nvPicPr>
            <p:cNvPr id="2050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3131"/>
            <a:stretch/>
          </p:blipFill>
          <p:spPr bwMode="auto">
            <a:xfrm>
              <a:off x="555310" y="705628"/>
              <a:ext cx="8491061" cy="49556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" name="1 CuadroTexto"/>
            <p:cNvSpPr txBox="1"/>
            <p:nvPr/>
          </p:nvSpPr>
          <p:spPr>
            <a:xfrm>
              <a:off x="1768920" y="5795563"/>
              <a:ext cx="140044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AR" sz="1600" b="1" dirty="0" smtClean="0"/>
                <a:t>Secretaría </a:t>
              </a:r>
            </a:p>
            <a:p>
              <a:pPr algn="ctr"/>
              <a:r>
                <a:rPr lang="es-AR" sz="1600" b="1" dirty="0" smtClean="0"/>
                <a:t>de Producción</a:t>
              </a:r>
              <a:endParaRPr lang="es-AR" sz="16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74288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2 Grupo"/>
          <p:cNvGrpSpPr/>
          <p:nvPr/>
        </p:nvGrpSpPr>
        <p:grpSpPr>
          <a:xfrm>
            <a:off x="466648" y="918355"/>
            <a:ext cx="3985563" cy="2705533"/>
            <a:chOff x="0" y="785794"/>
            <a:chExt cx="4429124" cy="2807866"/>
          </a:xfrm>
        </p:grpSpPr>
        <p:pic>
          <p:nvPicPr>
            <p:cNvPr id="5" name="Picture 5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785794"/>
              <a:ext cx="4429124" cy="28078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pSp>
          <p:nvGrpSpPr>
            <p:cNvPr id="6" name="38 Grupo"/>
            <p:cNvGrpSpPr/>
            <p:nvPr/>
          </p:nvGrpSpPr>
          <p:grpSpPr>
            <a:xfrm>
              <a:off x="1071538" y="1214417"/>
              <a:ext cx="3276145" cy="605170"/>
              <a:chOff x="1008165" y="1427406"/>
              <a:chExt cx="3011939" cy="557753"/>
            </a:xfrm>
          </p:grpSpPr>
          <p:sp>
            <p:nvSpPr>
              <p:cNvPr id="7" name="6 CuadroTexto"/>
              <p:cNvSpPr txBox="1"/>
              <p:nvPr/>
            </p:nvSpPr>
            <p:spPr>
              <a:xfrm>
                <a:off x="1008165" y="1427406"/>
                <a:ext cx="516217" cy="2943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sz="1400" b="1" dirty="0" smtClean="0"/>
                  <a:t>2,88</a:t>
                </a:r>
                <a:endParaRPr lang="es-AR" sz="1400" b="1" dirty="0"/>
              </a:p>
            </p:txBody>
          </p:sp>
          <p:sp>
            <p:nvSpPr>
              <p:cNvPr id="8" name="7 CuadroTexto"/>
              <p:cNvSpPr txBox="1"/>
              <p:nvPr/>
            </p:nvSpPr>
            <p:spPr>
              <a:xfrm>
                <a:off x="2256025" y="1624927"/>
                <a:ext cx="516217" cy="2943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sz="1400" b="1" dirty="0" smtClean="0"/>
                  <a:t>2,49</a:t>
                </a:r>
                <a:endParaRPr lang="es-AR" sz="1400" b="1" dirty="0"/>
              </a:p>
            </p:txBody>
          </p:sp>
          <p:sp>
            <p:nvSpPr>
              <p:cNvPr id="9" name="8 CuadroTexto"/>
              <p:cNvSpPr txBox="1"/>
              <p:nvPr/>
            </p:nvSpPr>
            <p:spPr>
              <a:xfrm>
                <a:off x="3503887" y="1690768"/>
                <a:ext cx="516217" cy="2943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sz="1400" b="1" dirty="0" smtClean="0"/>
                  <a:t>2,38</a:t>
                </a:r>
                <a:endParaRPr lang="es-AR" sz="1400" b="1" dirty="0"/>
              </a:p>
            </p:txBody>
          </p:sp>
        </p:grpSp>
      </p:grpSp>
      <p:sp>
        <p:nvSpPr>
          <p:cNvPr id="19" name="18 Flecha abajo"/>
          <p:cNvSpPr/>
          <p:nvPr/>
        </p:nvSpPr>
        <p:spPr>
          <a:xfrm>
            <a:off x="1648872" y="2207714"/>
            <a:ext cx="357190" cy="71438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0" name="19 CuadroTexto"/>
          <p:cNvSpPr txBox="1"/>
          <p:nvPr/>
        </p:nvSpPr>
        <p:spPr>
          <a:xfrm>
            <a:off x="1256494" y="404664"/>
            <a:ext cx="22060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/>
              <a:t>Seguridad Ciudadana</a:t>
            </a:r>
            <a:endParaRPr lang="es-AR" b="1" dirty="0"/>
          </a:p>
        </p:txBody>
      </p:sp>
      <p:grpSp>
        <p:nvGrpSpPr>
          <p:cNvPr id="27" name="26 Grupo"/>
          <p:cNvGrpSpPr/>
          <p:nvPr/>
        </p:nvGrpSpPr>
        <p:grpSpPr>
          <a:xfrm>
            <a:off x="480304" y="3623889"/>
            <a:ext cx="3971907" cy="2806557"/>
            <a:chOff x="0" y="3559981"/>
            <a:chExt cx="4500562" cy="3298019"/>
          </a:xfrm>
        </p:grpSpPr>
        <p:grpSp>
          <p:nvGrpSpPr>
            <p:cNvPr id="28" name="27 Grupo"/>
            <p:cNvGrpSpPr/>
            <p:nvPr/>
          </p:nvGrpSpPr>
          <p:grpSpPr>
            <a:xfrm>
              <a:off x="0" y="3559981"/>
              <a:ext cx="4500562" cy="3298019"/>
              <a:chOff x="0" y="3559981"/>
              <a:chExt cx="4500562" cy="3298019"/>
            </a:xfrm>
          </p:grpSpPr>
          <p:pic>
            <p:nvPicPr>
              <p:cNvPr id="32" name="Picture 3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0" y="4000504"/>
                <a:ext cx="4500562" cy="28574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33" name="32 CuadroTexto"/>
              <p:cNvSpPr txBox="1"/>
              <p:nvPr/>
            </p:nvSpPr>
            <p:spPr>
              <a:xfrm>
                <a:off x="933838" y="3559981"/>
                <a:ext cx="2185919" cy="3693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b="1" dirty="0" smtClean="0"/>
                  <a:t>Dirección de Tránsito</a:t>
                </a:r>
                <a:endParaRPr lang="es-AR" b="1" dirty="0"/>
              </a:p>
            </p:txBody>
          </p:sp>
        </p:grpSp>
        <p:sp>
          <p:nvSpPr>
            <p:cNvPr id="29" name="28 CuadroTexto"/>
            <p:cNvSpPr txBox="1"/>
            <p:nvPr/>
          </p:nvSpPr>
          <p:spPr>
            <a:xfrm>
              <a:off x="1153656" y="4000503"/>
              <a:ext cx="572517" cy="36167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400" b="1" dirty="0" smtClean="0"/>
                <a:t>3,69</a:t>
              </a:r>
              <a:endParaRPr lang="es-AR" sz="1400" b="1" dirty="0"/>
            </a:p>
          </p:txBody>
        </p:sp>
        <p:sp>
          <p:nvSpPr>
            <p:cNvPr id="30" name="29 CuadroTexto"/>
            <p:cNvSpPr txBox="1"/>
            <p:nvPr/>
          </p:nvSpPr>
          <p:spPr>
            <a:xfrm>
              <a:off x="2643174" y="4786322"/>
              <a:ext cx="572517" cy="36167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400" b="1" dirty="0" smtClean="0"/>
                <a:t>2,33</a:t>
              </a:r>
              <a:endParaRPr lang="es-AR" sz="1400" b="1" dirty="0"/>
            </a:p>
          </p:txBody>
        </p:sp>
        <p:sp>
          <p:nvSpPr>
            <p:cNvPr id="31" name="30 CuadroTexto"/>
            <p:cNvSpPr txBox="1"/>
            <p:nvPr/>
          </p:nvSpPr>
          <p:spPr>
            <a:xfrm>
              <a:off x="3929058" y="4857759"/>
              <a:ext cx="468985" cy="36167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400" b="1" dirty="0" smtClean="0"/>
                <a:t>2,1</a:t>
              </a:r>
              <a:endParaRPr lang="es-AR" sz="1400" b="1" dirty="0"/>
            </a:p>
          </p:txBody>
        </p:sp>
      </p:grpSp>
      <p:sp>
        <p:nvSpPr>
          <p:cNvPr id="34" name="33 Flecha abajo"/>
          <p:cNvSpPr/>
          <p:nvPr/>
        </p:nvSpPr>
        <p:spPr>
          <a:xfrm>
            <a:off x="1648872" y="5141939"/>
            <a:ext cx="357190" cy="71438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0" name="9 CuadroTexto"/>
          <p:cNvSpPr txBox="1"/>
          <p:nvPr/>
        </p:nvSpPr>
        <p:spPr>
          <a:xfrm>
            <a:off x="6253068" y="404664"/>
            <a:ext cx="1410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b="1" dirty="0" smtClean="0"/>
              <a:t>Defensa Civil</a:t>
            </a:r>
            <a:endParaRPr lang="es-AR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2318" y="1004500"/>
            <a:ext cx="4013344" cy="2608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21 Flecha abajo"/>
          <p:cNvSpPr/>
          <p:nvPr/>
        </p:nvSpPr>
        <p:spPr>
          <a:xfrm>
            <a:off x="5942084" y="2207715"/>
            <a:ext cx="389427" cy="782033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1" name="10 CuadroTexto"/>
          <p:cNvSpPr txBox="1"/>
          <p:nvPr/>
        </p:nvSpPr>
        <p:spPr>
          <a:xfrm>
            <a:off x="5528664" y="1514193"/>
            <a:ext cx="550868" cy="3369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400" b="1" dirty="0" smtClean="0"/>
              <a:t>0,44</a:t>
            </a:r>
            <a:endParaRPr lang="es-AR" sz="1400" b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6564731" y="2065138"/>
            <a:ext cx="549120" cy="3369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400" b="1" dirty="0" smtClean="0"/>
              <a:t>0,29</a:t>
            </a:r>
            <a:endParaRPr lang="es-AR" sz="1400" b="1" dirty="0"/>
          </a:p>
        </p:txBody>
      </p:sp>
      <p:sp>
        <p:nvSpPr>
          <p:cNvPr id="13" name="12 CuadroTexto"/>
          <p:cNvSpPr txBox="1"/>
          <p:nvPr/>
        </p:nvSpPr>
        <p:spPr>
          <a:xfrm>
            <a:off x="7954117" y="2353144"/>
            <a:ext cx="500186" cy="3032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200" b="1" dirty="0" smtClean="0"/>
              <a:t>0,24</a:t>
            </a:r>
            <a:endParaRPr lang="es-AR" sz="1200" b="1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938185"/>
            <a:ext cx="3854051" cy="2492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14 CuadroTexto"/>
          <p:cNvSpPr txBox="1"/>
          <p:nvPr/>
        </p:nvSpPr>
        <p:spPr>
          <a:xfrm>
            <a:off x="5552266" y="3629434"/>
            <a:ext cx="26519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b="1" dirty="0" smtClean="0"/>
              <a:t>Modernización del Estado</a:t>
            </a:r>
            <a:endParaRPr lang="es-AR" b="1" dirty="0"/>
          </a:p>
        </p:txBody>
      </p:sp>
      <p:sp>
        <p:nvSpPr>
          <p:cNvPr id="16" name="15 Flecha arriba"/>
          <p:cNvSpPr/>
          <p:nvPr/>
        </p:nvSpPr>
        <p:spPr>
          <a:xfrm>
            <a:off x="5942084" y="4963997"/>
            <a:ext cx="389427" cy="697251"/>
          </a:xfrm>
          <a:prstGeom prst="upArrow">
            <a:avLst/>
          </a:prstGeom>
          <a:solidFill>
            <a:srgbClr val="33AC16"/>
          </a:solidFill>
          <a:ln>
            <a:solidFill>
              <a:srgbClr val="33AC1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7" name="16 CuadroTexto"/>
          <p:cNvSpPr txBox="1"/>
          <p:nvPr/>
        </p:nvSpPr>
        <p:spPr>
          <a:xfrm>
            <a:off x="5552266" y="4359707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400" b="1" dirty="0" smtClean="0"/>
              <a:t>0,57</a:t>
            </a:r>
            <a:endParaRPr lang="es-AR" sz="1400" b="1" dirty="0"/>
          </a:p>
        </p:txBody>
      </p:sp>
      <p:sp>
        <p:nvSpPr>
          <p:cNvPr id="18" name="17 CuadroTexto"/>
          <p:cNvSpPr txBox="1"/>
          <p:nvPr/>
        </p:nvSpPr>
        <p:spPr>
          <a:xfrm>
            <a:off x="6625604" y="4061310"/>
            <a:ext cx="5052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400" b="1" dirty="0" smtClean="0"/>
              <a:t>0,69</a:t>
            </a:r>
            <a:endParaRPr lang="es-AR" sz="1400" b="1" dirty="0"/>
          </a:p>
        </p:txBody>
      </p:sp>
      <p:sp>
        <p:nvSpPr>
          <p:cNvPr id="21" name="20 CuadroTexto"/>
          <p:cNvSpPr txBox="1"/>
          <p:nvPr/>
        </p:nvSpPr>
        <p:spPr>
          <a:xfrm>
            <a:off x="8116912" y="3907421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400" b="1" dirty="0" smtClean="0"/>
              <a:t>0,72</a:t>
            </a:r>
            <a:endParaRPr lang="es-AR" sz="1400" b="1" dirty="0"/>
          </a:p>
        </p:txBody>
      </p:sp>
    </p:spTree>
    <p:extLst>
      <p:ext uri="{BB962C8B-B14F-4D97-AF65-F5344CB8AC3E}">
        <p14:creationId xmlns:p14="http://schemas.microsoft.com/office/powerpoint/2010/main" val="2817688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34" grpId="0" animBg="1"/>
      <p:bldP spid="22" grpId="0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18 Grupo"/>
          <p:cNvGrpSpPr/>
          <p:nvPr/>
        </p:nvGrpSpPr>
        <p:grpSpPr>
          <a:xfrm>
            <a:off x="2417191" y="2212992"/>
            <a:ext cx="4249112" cy="2638641"/>
            <a:chOff x="4961903" y="2395236"/>
            <a:chExt cx="4824536" cy="2911679"/>
          </a:xfrm>
        </p:grpSpPr>
        <p:sp>
          <p:nvSpPr>
            <p:cNvPr id="21" name="20 Explosión 1"/>
            <p:cNvSpPr/>
            <p:nvPr/>
          </p:nvSpPr>
          <p:spPr>
            <a:xfrm>
              <a:off x="4961903" y="2395236"/>
              <a:ext cx="4824536" cy="2911679"/>
            </a:xfrm>
            <a:prstGeom prst="irregularSeal1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24" name="23 CuadroTexto"/>
            <p:cNvSpPr txBox="1"/>
            <p:nvPr/>
          </p:nvSpPr>
          <p:spPr>
            <a:xfrm>
              <a:off x="5890776" y="3449750"/>
              <a:ext cx="3018793" cy="6452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AR" sz="1600" b="1" dirty="0" smtClean="0"/>
                <a:t>No contempla </a:t>
              </a:r>
              <a:r>
                <a:rPr lang="es-AR" sz="1600" b="1" dirty="0" smtClean="0"/>
                <a:t>la</a:t>
              </a:r>
            </a:p>
            <a:p>
              <a:pPr algn="ctr"/>
              <a:r>
                <a:rPr lang="es-AR" sz="1600" b="1" dirty="0" smtClean="0"/>
                <a:t>EMERGENCIA HABITACIONAL</a:t>
              </a:r>
              <a:endParaRPr lang="es-AR" sz="1600" b="1" dirty="0"/>
            </a:p>
          </p:txBody>
        </p:sp>
      </p:grpSp>
      <p:grpSp>
        <p:nvGrpSpPr>
          <p:cNvPr id="12" name="11 Grupo"/>
          <p:cNvGrpSpPr/>
          <p:nvPr/>
        </p:nvGrpSpPr>
        <p:grpSpPr>
          <a:xfrm>
            <a:off x="4751512" y="353745"/>
            <a:ext cx="4392488" cy="2729867"/>
            <a:chOff x="-12820" y="3679385"/>
            <a:chExt cx="5328592" cy="2911679"/>
          </a:xfrm>
        </p:grpSpPr>
        <p:sp>
          <p:nvSpPr>
            <p:cNvPr id="11" name="10 Explosión 1"/>
            <p:cNvSpPr/>
            <p:nvPr/>
          </p:nvSpPr>
          <p:spPr>
            <a:xfrm>
              <a:off x="251520" y="3679385"/>
              <a:ext cx="4824536" cy="2911679"/>
            </a:xfrm>
            <a:prstGeom prst="irregularSeal1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5" name="4 CuadroTexto"/>
            <p:cNvSpPr txBox="1"/>
            <p:nvPr/>
          </p:nvSpPr>
          <p:spPr>
            <a:xfrm>
              <a:off x="-12820" y="4812058"/>
              <a:ext cx="532859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1600" b="1" dirty="0" smtClean="0"/>
                <a:t>No contempla partidas para la </a:t>
              </a:r>
            </a:p>
            <a:p>
              <a:pPr algn="ctr"/>
              <a:r>
                <a:rPr lang="es-AR" sz="1600" b="1" dirty="0" smtClean="0"/>
                <a:t>PAVIMENTACIÓN DE CALLES</a:t>
              </a:r>
              <a:endParaRPr lang="es-AR" sz="1600" b="1" dirty="0"/>
            </a:p>
          </p:txBody>
        </p:sp>
      </p:grpSp>
      <p:sp>
        <p:nvSpPr>
          <p:cNvPr id="2" name="1 CuadroTexto"/>
          <p:cNvSpPr txBox="1"/>
          <p:nvPr/>
        </p:nvSpPr>
        <p:spPr>
          <a:xfrm>
            <a:off x="2458938" y="-1"/>
            <a:ext cx="41401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32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EL PRESUPUESTO 2019:</a:t>
            </a:r>
            <a:endParaRPr lang="es-AR" sz="3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</a:endParaRPr>
          </a:p>
        </p:txBody>
      </p:sp>
      <p:grpSp>
        <p:nvGrpSpPr>
          <p:cNvPr id="9" name="8 Grupo"/>
          <p:cNvGrpSpPr/>
          <p:nvPr/>
        </p:nvGrpSpPr>
        <p:grpSpPr>
          <a:xfrm>
            <a:off x="0" y="536746"/>
            <a:ext cx="4249112" cy="2638641"/>
            <a:chOff x="3780439" y="1837666"/>
            <a:chExt cx="4824536" cy="2911679"/>
          </a:xfrm>
        </p:grpSpPr>
        <p:sp>
          <p:nvSpPr>
            <p:cNvPr id="8" name="7 Explosión 1"/>
            <p:cNvSpPr/>
            <p:nvPr/>
          </p:nvSpPr>
          <p:spPr>
            <a:xfrm>
              <a:off x="3780439" y="1837666"/>
              <a:ext cx="4824536" cy="2911679"/>
            </a:xfrm>
            <a:prstGeom prst="irregularSeal1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3" name="2 CuadroTexto"/>
            <p:cNvSpPr txBox="1"/>
            <p:nvPr/>
          </p:nvSpPr>
          <p:spPr>
            <a:xfrm>
              <a:off x="4681637" y="2892179"/>
              <a:ext cx="307413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AR" sz="1600" b="1" dirty="0" smtClean="0"/>
                <a:t>No contempla partidas para el </a:t>
              </a:r>
            </a:p>
            <a:p>
              <a:pPr algn="ctr"/>
              <a:r>
                <a:rPr lang="es-AR" sz="1600" b="1" dirty="0" smtClean="0"/>
                <a:t>BOLETO ESTUDIANTIL</a:t>
              </a:r>
              <a:endParaRPr lang="es-AR" sz="1600" b="1" dirty="0"/>
            </a:p>
          </p:txBody>
        </p:sp>
      </p:grpSp>
      <p:grpSp>
        <p:nvGrpSpPr>
          <p:cNvPr id="17" name="16 Grupo"/>
          <p:cNvGrpSpPr/>
          <p:nvPr/>
        </p:nvGrpSpPr>
        <p:grpSpPr>
          <a:xfrm>
            <a:off x="0" y="3879119"/>
            <a:ext cx="4529024" cy="2911679"/>
            <a:chOff x="989006" y="3736485"/>
            <a:chExt cx="4591106" cy="2911679"/>
          </a:xfrm>
        </p:grpSpPr>
        <p:sp>
          <p:nvSpPr>
            <p:cNvPr id="15" name="14 Explosión 1"/>
            <p:cNvSpPr/>
            <p:nvPr/>
          </p:nvSpPr>
          <p:spPr>
            <a:xfrm>
              <a:off x="989006" y="3736485"/>
              <a:ext cx="4591106" cy="2911679"/>
            </a:xfrm>
            <a:prstGeom prst="irregularSeal1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1819478" y="4869155"/>
              <a:ext cx="293016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AR" sz="1600" b="1" dirty="0" smtClean="0"/>
                <a:t>RÉGIMEN DE EXCEPCIONES </a:t>
              </a:r>
            </a:p>
            <a:p>
              <a:pPr algn="ctr"/>
              <a:r>
                <a:rPr lang="es-AR" sz="1600" b="1" dirty="0" smtClean="0"/>
                <a:t>PARA LOS AGROEXPORTADORES</a:t>
              </a:r>
              <a:endParaRPr lang="es-AR" sz="1600" b="1" dirty="0"/>
            </a:p>
          </p:txBody>
        </p:sp>
      </p:grpSp>
      <p:grpSp>
        <p:nvGrpSpPr>
          <p:cNvPr id="22" name="21 Grupo"/>
          <p:cNvGrpSpPr/>
          <p:nvPr/>
        </p:nvGrpSpPr>
        <p:grpSpPr>
          <a:xfrm>
            <a:off x="5073842" y="4129622"/>
            <a:ext cx="4330374" cy="2661176"/>
            <a:chOff x="5453503" y="2057327"/>
            <a:chExt cx="4447089" cy="3027857"/>
          </a:xfrm>
        </p:grpSpPr>
        <p:sp>
          <p:nvSpPr>
            <p:cNvPr id="20" name="19 Explosión 1"/>
            <p:cNvSpPr/>
            <p:nvPr/>
          </p:nvSpPr>
          <p:spPr>
            <a:xfrm>
              <a:off x="5453503" y="2057327"/>
              <a:ext cx="4447089" cy="3027857"/>
            </a:xfrm>
            <a:prstGeom prst="irregularSeal1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18" name="17 CuadroTexto"/>
            <p:cNvSpPr txBox="1"/>
            <p:nvPr/>
          </p:nvSpPr>
          <p:spPr>
            <a:xfrm>
              <a:off x="5857620" y="3188567"/>
              <a:ext cx="345216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AR" b="1" dirty="0" smtClean="0"/>
                <a:t>Establece la creación de un nuevo </a:t>
              </a:r>
            </a:p>
            <a:p>
              <a:pPr algn="ctr"/>
              <a:r>
                <a:rPr lang="es-AR" b="1" dirty="0" smtClean="0"/>
                <a:t>Derecho para los ¨carritos</a:t>
              </a:r>
              <a:r>
                <a:rPr lang="es-AR" dirty="0" smtClean="0"/>
                <a:t>¨</a:t>
              </a:r>
              <a:endParaRPr lang="es-AR" dirty="0"/>
            </a:p>
          </p:txBody>
        </p:sp>
      </p:grpSp>
      <p:sp>
        <p:nvSpPr>
          <p:cNvPr id="23" name="22 CuadroTexto"/>
          <p:cNvSpPr txBox="1"/>
          <p:nvPr/>
        </p:nvSpPr>
        <p:spPr>
          <a:xfrm rot="20070382">
            <a:off x="720070" y="2189128"/>
            <a:ext cx="6818749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7200" b="1" dirty="0" smtClean="0">
                <a:ln w="38100">
                  <a:solidFill>
                    <a:srgbClr val="00206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INCERTIDUMBRE</a:t>
            </a:r>
            <a:endParaRPr lang="es-AR" sz="7200" b="1" dirty="0">
              <a:ln w="38100">
                <a:solidFill>
                  <a:srgbClr val="002060"/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3 CuadroTexto"/>
          <p:cNvSpPr txBox="1"/>
          <p:nvPr/>
        </p:nvSpPr>
        <p:spPr>
          <a:xfrm rot="20026325">
            <a:off x="2693500" y="3403623"/>
            <a:ext cx="4972836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AR" sz="7200" b="1" dirty="0" smtClean="0">
                <a:ln w="38100">
                  <a:solidFill>
                    <a:srgbClr val="00206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ATEMPORAL</a:t>
            </a:r>
            <a:endParaRPr lang="es-AR" sz="7200" b="1" dirty="0">
              <a:ln w="38100">
                <a:solidFill>
                  <a:srgbClr val="002060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53004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5 Grupo"/>
          <p:cNvGrpSpPr/>
          <p:nvPr/>
        </p:nvGrpSpPr>
        <p:grpSpPr>
          <a:xfrm>
            <a:off x="1691680" y="620688"/>
            <a:ext cx="5976664" cy="5904656"/>
            <a:chOff x="1691680" y="620688"/>
            <a:chExt cx="5976664" cy="5904656"/>
          </a:xfrm>
        </p:grpSpPr>
        <p:sp>
          <p:nvSpPr>
            <p:cNvPr id="3" name="2 Señal de prohibido"/>
            <p:cNvSpPr/>
            <p:nvPr/>
          </p:nvSpPr>
          <p:spPr>
            <a:xfrm>
              <a:off x="1691680" y="620688"/>
              <a:ext cx="5976664" cy="5904656"/>
            </a:xfrm>
            <a:prstGeom prst="noSmoking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>
                <a:solidFill>
                  <a:schemeClr val="tx1"/>
                </a:solidFill>
              </a:endParaRPr>
            </a:p>
          </p:txBody>
        </p:sp>
        <p:sp>
          <p:nvSpPr>
            <p:cNvPr id="2" name="1 CuadroTexto"/>
            <p:cNvSpPr txBox="1"/>
            <p:nvPr/>
          </p:nvSpPr>
          <p:spPr>
            <a:xfrm>
              <a:off x="2195736" y="1995661"/>
              <a:ext cx="5253361" cy="31547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19900" b="1" dirty="0" smtClean="0">
                  <a:solidFill>
                    <a:schemeClr val="bg1"/>
                  </a:solidFill>
                </a:rPr>
                <a:t>¡NO!</a:t>
              </a:r>
              <a:endParaRPr lang="es-AR" sz="199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8069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711" y="1655940"/>
            <a:ext cx="6602316" cy="1773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467544" y="440726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200" dirty="0" smtClean="0">
                <a:solidFill>
                  <a:srgbClr val="00B0F0"/>
                </a:solidFill>
              </a:rPr>
              <a:t>CRECIMIENTO PRESUPUESTARIO VS INFLACIÓN</a:t>
            </a:r>
            <a:endParaRPr lang="es-AR" sz="3200" dirty="0">
              <a:solidFill>
                <a:srgbClr val="00B0F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747495" y="5248517"/>
            <a:ext cx="8136904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AR" sz="2400" b="1" dirty="0" smtClean="0">
                <a:solidFill>
                  <a:srgbClr val="33AC16"/>
                </a:solidFill>
              </a:rPr>
              <a:t>EL CREMIENTO REAL DEL PRESUPUESTO 2019 ES DEL 17 %</a:t>
            </a:r>
            <a:endParaRPr lang="es-AR" sz="2400" b="1" dirty="0">
              <a:solidFill>
                <a:srgbClr val="33AC16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428050" y="2473230"/>
            <a:ext cx="9044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-14%</a:t>
            </a:r>
            <a:endParaRPr lang="es-AR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13 Grupo"/>
          <p:cNvGrpSpPr/>
          <p:nvPr/>
        </p:nvGrpSpPr>
        <p:grpSpPr>
          <a:xfrm>
            <a:off x="5054286" y="2913952"/>
            <a:ext cx="2857903" cy="1572012"/>
            <a:chOff x="5054286" y="2913952"/>
            <a:chExt cx="2857903" cy="1572012"/>
          </a:xfrm>
        </p:grpSpPr>
        <p:sp>
          <p:nvSpPr>
            <p:cNvPr id="6" name="5 CuadroTexto"/>
            <p:cNvSpPr txBox="1"/>
            <p:nvPr/>
          </p:nvSpPr>
          <p:spPr>
            <a:xfrm>
              <a:off x="5054286" y="3839633"/>
              <a:ext cx="285790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b="1" dirty="0" smtClean="0">
                  <a:solidFill>
                    <a:srgbClr val="FF0000"/>
                  </a:solidFill>
                </a:rPr>
                <a:t>23 %  es la inflación proyectada para el 2019…</a:t>
              </a:r>
              <a:endParaRPr lang="es-AR" b="1" dirty="0">
                <a:solidFill>
                  <a:srgbClr val="FF0000"/>
                </a:solidFill>
              </a:endParaRPr>
            </a:p>
          </p:txBody>
        </p:sp>
        <p:sp>
          <p:nvSpPr>
            <p:cNvPr id="7" name="6 Elipse"/>
            <p:cNvSpPr/>
            <p:nvPr/>
          </p:nvSpPr>
          <p:spPr>
            <a:xfrm>
              <a:off x="5781531" y="2913952"/>
              <a:ext cx="1181338" cy="587056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>
                <a:ln>
                  <a:solidFill>
                    <a:schemeClr val="bg1"/>
                  </a:solidFill>
                </a:ln>
                <a:noFill/>
              </a:endParaRPr>
            </a:p>
          </p:txBody>
        </p:sp>
        <p:cxnSp>
          <p:nvCxnSpPr>
            <p:cNvPr id="13" name="12 Conector recto de flecha"/>
            <p:cNvCxnSpPr>
              <a:stCxn id="7" idx="4"/>
            </p:cNvCxnSpPr>
            <p:nvPr/>
          </p:nvCxnSpPr>
          <p:spPr>
            <a:xfrm>
              <a:off x="6372200" y="3501008"/>
              <a:ext cx="0" cy="338625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99367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-57840" y="244205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400" b="1" dirty="0" smtClean="0"/>
              <a:t>TASAS</a:t>
            </a:r>
            <a:endParaRPr lang="es-AR" sz="2400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323528" y="790517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AUMENTO DEL </a:t>
            </a:r>
            <a:r>
              <a:rPr lang="es-AR" dirty="0" smtClean="0"/>
              <a:t>40 %</a:t>
            </a:r>
            <a:endParaRPr lang="es-AR" dirty="0"/>
          </a:p>
        </p:txBody>
      </p:sp>
      <p:sp>
        <p:nvSpPr>
          <p:cNvPr id="2" name="1 CuadroTexto"/>
          <p:cNvSpPr txBox="1"/>
          <p:nvPr/>
        </p:nvSpPr>
        <p:spPr>
          <a:xfrm>
            <a:off x="4100786" y="4385843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400" b="1" dirty="0" smtClean="0"/>
              <a:t>+ 11 %</a:t>
            </a:r>
            <a:endParaRPr lang="es-AR" sz="2400" b="1" dirty="0"/>
          </a:p>
        </p:txBody>
      </p:sp>
      <p:sp>
        <p:nvSpPr>
          <p:cNvPr id="3" name="2 Cerrar llave"/>
          <p:cNvSpPr/>
          <p:nvPr/>
        </p:nvSpPr>
        <p:spPr>
          <a:xfrm rot="5400000">
            <a:off x="4838868" y="3188395"/>
            <a:ext cx="252028" cy="201622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8" name="7 CuadroTexto"/>
          <p:cNvSpPr txBox="1"/>
          <p:nvPr/>
        </p:nvSpPr>
        <p:spPr>
          <a:xfrm>
            <a:off x="1331640" y="5701946"/>
            <a:ext cx="64807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b="1" dirty="0" smtClean="0"/>
              <a:t>¿Es real la necesidad de aumentar las tasas en un 48 %?</a:t>
            </a:r>
            <a:endParaRPr lang="es-AR" sz="2000" b="1" dirty="0"/>
          </a:p>
        </p:txBody>
      </p:sp>
      <p:sp>
        <p:nvSpPr>
          <p:cNvPr id="13" name="12 CuadroTexto"/>
          <p:cNvSpPr txBox="1"/>
          <p:nvPr/>
        </p:nvSpPr>
        <p:spPr>
          <a:xfrm>
            <a:off x="670590" y="5012651"/>
            <a:ext cx="67514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El aumento de las 5 tasas principales con respecto al 2018 es de </a:t>
            </a:r>
            <a:r>
              <a:rPr lang="es-AR" dirty="0" smtClean="0"/>
              <a:t>  </a:t>
            </a:r>
            <a:r>
              <a:rPr lang="es-AR" b="1" dirty="0" smtClean="0"/>
              <a:t>53 </a:t>
            </a:r>
            <a:r>
              <a:rPr lang="es-AR" b="1" dirty="0" smtClean="0"/>
              <a:t>%</a:t>
            </a:r>
            <a:endParaRPr lang="es-AR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237" y="1916832"/>
            <a:ext cx="5904656" cy="2037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27883">
            <a:off x="4960326" y="554868"/>
            <a:ext cx="4121950" cy="1281336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9" name="8 Grupo"/>
          <p:cNvGrpSpPr/>
          <p:nvPr/>
        </p:nvGrpSpPr>
        <p:grpSpPr>
          <a:xfrm>
            <a:off x="2508698" y="475037"/>
            <a:ext cx="2558974" cy="937739"/>
            <a:chOff x="2508698" y="475037"/>
            <a:chExt cx="2558974" cy="937739"/>
          </a:xfrm>
        </p:grpSpPr>
        <p:sp>
          <p:nvSpPr>
            <p:cNvPr id="7" name="6 Flecha derecha"/>
            <p:cNvSpPr/>
            <p:nvPr/>
          </p:nvSpPr>
          <p:spPr>
            <a:xfrm>
              <a:off x="2508698" y="841196"/>
              <a:ext cx="851729" cy="26797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10" name="9 CuadroTexto"/>
            <p:cNvSpPr txBox="1"/>
            <p:nvPr/>
          </p:nvSpPr>
          <p:spPr>
            <a:xfrm>
              <a:off x="3339480" y="691304"/>
              <a:ext cx="17281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2400" b="1" dirty="0" smtClean="0"/>
                <a:t>+ 48 %</a:t>
              </a:r>
              <a:endParaRPr lang="es-AR" sz="2400" b="1" dirty="0"/>
            </a:p>
          </p:txBody>
        </p:sp>
        <p:sp>
          <p:nvSpPr>
            <p:cNvPr id="6" name="5 Elipse"/>
            <p:cNvSpPr/>
            <p:nvPr/>
          </p:nvSpPr>
          <p:spPr>
            <a:xfrm>
              <a:off x="3635896" y="475037"/>
              <a:ext cx="1228217" cy="937739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</p:grpSp>
      <p:sp>
        <p:nvSpPr>
          <p:cNvPr id="14" name="13 Elipse"/>
          <p:cNvSpPr/>
          <p:nvPr/>
        </p:nvSpPr>
        <p:spPr>
          <a:xfrm>
            <a:off x="6658335" y="4862455"/>
            <a:ext cx="763685" cy="6697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43811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9" name="2048 Grupo"/>
          <p:cNvGrpSpPr/>
          <p:nvPr/>
        </p:nvGrpSpPr>
        <p:grpSpPr>
          <a:xfrm>
            <a:off x="397563" y="304053"/>
            <a:ext cx="9119126" cy="5393347"/>
            <a:chOff x="191054" y="705012"/>
            <a:chExt cx="9119126" cy="5393347"/>
          </a:xfrm>
        </p:grpSpPr>
        <p:grpSp>
          <p:nvGrpSpPr>
            <p:cNvPr id="23" name="22 Grupo"/>
            <p:cNvGrpSpPr/>
            <p:nvPr/>
          </p:nvGrpSpPr>
          <p:grpSpPr>
            <a:xfrm>
              <a:off x="191054" y="705012"/>
              <a:ext cx="9119126" cy="5393347"/>
              <a:chOff x="205694" y="705012"/>
              <a:chExt cx="9119126" cy="5393347"/>
            </a:xfrm>
          </p:grpSpPr>
          <p:sp>
            <p:nvSpPr>
              <p:cNvPr id="6" name="5 Cerrar llave"/>
              <p:cNvSpPr/>
              <p:nvPr/>
            </p:nvSpPr>
            <p:spPr>
              <a:xfrm rot="16200000">
                <a:off x="2870530" y="-83672"/>
                <a:ext cx="586356" cy="3456384"/>
              </a:xfrm>
              <a:custGeom>
                <a:avLst/>
                <a:gdLst>
                  <a:gd name="connsiteX0" fmla="*/ 0 w 720080"/>
                  <a:gd name="connsiteY0" fmla="*/ 0 h 2308646"/>
                  <a:gd name="connsiteX1" fmla="*/ 360040 w 720080"/>
                  <a:gd name="connsiteY1" fmla="*/ 267819 h 2308646"/>
                  <a:gd name="connsiteX2" fmla="*/ 360040 w 720080"/>
                  <a:gd name="connsiteY2" fmla="*/ 886504 h 2308646"/>
                  <a:gd name="connsiteX3" fmla="*/ 720080 w 720080"/>
                  <a:gd name="connsiteY3" fmla="*/ 1154323 h 2308646"/>
                  <a:gd name="connsiteX4" fmla="*/ 360040 w 720080"/>
                  <a:gd name="connsiteY4" fmla="*/ 1422142 h 2308646"/>
                  <a:gd name="connsiteX5" fmla="*/ 360040 w 720080"/>
                  <a:gd name="connsiteY5" fmla="*/ 2040827 h 2308646"/>
                  <a:gd name="connsiteX6" fmla="*/ 0 w 720080"/>
                  <a:gd name="connsiteY6" fmla="*/ 2308646 h 2308646"/>
                  <a:gd name="connsiteX7" fmla="*/ 0 w 720080"/>
                  <a:gd name="connsiteY7" fmla="*/ 0 h 2308646"/>
                  <a:gd name="connsiteX0" fmla="*/ 0 w 720080"/>
                  <a:gd name="connsiteY0" fmla="*/ 0 h 2308646"/>
                  <a:gd name="connsiteX1" fmla="*/ 360040 w 720080"/>
                  <a:gd name="connsiteY1" fmla="*/ 267819 h 2308646"/>
                  <a:gd name="connsiteX2" fmla="*/ 360040 w 720080"/>
                  <a:gd name="connsiteY2" fmla="*/ 886504 h 2308646"/>
                  <a:gd name="connsiteX3" fmla="*/ 720080 w 720080"/>
                  <a:gd name="connsiteY3" fmla="*/ 1154323 h 2308646"/>
                  <a:gd name="connsiteX4" fmla="*/ 360040 w 720080"/>
                  <a:gd name="connsiteY4" fmla="*/ 1422142 h 2308646"/>
                  <a:gd name="connsiteX5" fmla="*/ 360040 w 720080"/>
                  <a:gd name="connsiteY5" fmla="*/ 2040827 h 2308646"/>
                  <a:gd name="connsiteX6" fmla="*/ 0 w 720080"/>
                  <a:gd name="connsiteY6" fmla="*/ 2308646 h 2308646"/>
                  <a:gd name="connsiteX0" fmla="*/ 0 w 775498"/>
                  <a:gd name="connsiteY0" fmla="*/ 0 h 2308646"/>
                  <a:gd name="connsiteX1" fmla="*/ 360040 w 775498"/>
                  <a:gd name="connsiteY1" fmla="*/ 267819 h 2308646"/>
                  <a:gd name="connsiteX2" fmla="*/ 360040 w 775498"/>
                  <a:gd name="connsiteY2" fmla="*/ 886504 h 2308646"/>
                  <a:gd name="connsiteX3" fmla="*/ 720080 w 775498"/>
                  <a:gd name="connsiteY3" fmla="*/ 1154323 h 2308646"/>
                  <a:gd name="connsiteX4" fmla="*/ 360040 w 775498"/>
                  <a:gd name="connsiteY4" fmla="*/ 1422142 h 2308646"/>
                  <a:gd name="connsiteX5" fmla="*/ 360040 w 775498"/>
                  <a:gd name="connsiteY5" fmla="*/ 2040827 h 2308646"/>
                  <a:gd name="connsiteX6" fmla="*/ 0 w 775498"/>
                  <a:gd name="connsiteY6" fmla="*/ 2308646 h 2308646"/>
                  <a:gd name="connsiteX7" fmla="*/ 0 w 775498"/>
                  <a:gd name="connsiteY7" fmla="*/ 0 h 2308646"/>
                  <a:gd name="connsiteX0" fmla="*/ 0 w 775498"/>
                  <a:gd name="connsiteY0" fmla="*/ 0 h 2308646"/>
                  <a:gd name="connsiteX1" fmla="*/ 360040 w 775498"/>
                  <a:gd name="connsiteY1" fmla="*/ 267819 h 2308646"/>
                  <a:gd name="connsiteX2" fmla="*/ 360040 w 775498"/>
                  <a:gd name="connsiteY2" fmla="*/ 886504 h 2308646"/>
                  <a:gd name="connsiteX3" fmla="*/ 775498 w 775498"/>
                  <a:gd name="connsiteY3" fmla="*/ 1168178 h 2308646"/>
                  <a:gd name="connsiteX4" fmla="*/ 360040 w 775498"/>
                  <a:gd name="connsiteY4" fmla="*/ 1422142 h 2308646"/>
                  <a:gd name="connsiteX5" fmla="*/ 360040 w 775498"/>
                  <a:gd name="connsiteY5" fmla="*/ 2040827 h 2308646"/>
                  <a:gd name="connsiteX6" fmla="*/ 0 w 775498"/>
                  <a:gd name="connsiteY6" fmla="*/ 2308646 h 2308646"/>
                  <a:gd name="connsiteX0" fmla="*/ 0 w 720081"/>
                  <a:gd name="connsiteY0" fmla="*/ 0 h 2308646"/>
                  <a:gd name="connsiteX1" fmla="*/ 360040 w 720081"/>
                  <a:gd name="connsiteY1" fmla="*/ 267819 h 2308646"/>
                  <a:gd name="connsiteX2" fmla="*/ 360040 w 720081"/>
                  <a:gd name="connsiteY2" fmla="*/ 886504 h 2308646"/>
                  <a:gd name="connsiteX3" fmla="*/ 720080 w 720081"/>
                  <a:gd name="connsiteY3" fmla="*/ 1154323 h 2308646"/>
                  <a:gd name="connsiteX4" fmla="*/ 360040 w 720081"/>
                  <a:gd name="connsiteY4" fmla="*/ 1422142 h 2308646"/>
                  <a:gd name="connsiteX5" fmla="*/ 360040 w 720081"/>
                  <a:gd name="connsiteY5" fmla="*/ 2040827 h 2308646"/>
                  <a:gd name="connsiteX6" fmla="*/ 0 w 720081"/>
                  <a:gd name="connsiteY6" fmla="*/ 2308646 h 2308646"/>
                  <a:gd name="connsiteX7" fmla="*/ 0 w 720081"/>
                  <a:gd name="connsiteY7" fmla="*/ 0 h 2308646"/>
                  <a:gd name="connsiteX0" fmla="*/ 0 w 720081"/>
                  <a:gd name="connsiteY0" fmla="*/ 0 h 2308646"/>
                  <a:gd name="connsiteX1" fmla="*/ 360040 w 720081"/>
                  <a:gd name="connsiteY1" fmla="*/ 267819 h 2308646"/>
                  <a:gd name="connsiteX2" fmla="*/ 360040 w 720081"/>
                  <a:gd name="connsiteY2" fmla="*/ 886504 h 2308646"/>
                  <a:gd name="connsiteX3" fmla="*/ 622370 w 720081"/>
                  <a:gd name="connsiteY3" fmla="*/ 1168178 h 2308646"/>
                  <a:gd name="connsiteX4" fmla="*/ 360040 w 720081"/>
                  <a:gd name="connsiteY4" fmla="*/ 1422142 h 2308646"/>
                  <a:gd name="connsiteX5" fmla="*/ 360040 w 720081"/>
                  <a:gd name="connsiteY5" fmla="*/ 2040827 h 2308646"/>
                  <a:gd name="connsiteX6" fmla="*/ 0 w 720081"/>
                  <a:gd name="connsiteY6" fmla="*/ 2308646 h 23086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20081" h="2308646" stroke="0" extrusionOk="0">
                    <a:moveTo>
                      <a:pt x="0" y="0"/>
                    </a:moveTo>
                    <a:cubicBezTo>
                      <a:pt x="198845" y="0"/>
                      <a:pt x="360040" y="119907"/>
                      <a:pt x="360040" y="267819"/>
                    </a:cubicBezTo>
                    <a:lnTo>
                      <a:pt x="360040" y="886504"/>
                    </a:lnTo>
                    <a:cubicBezTo>
                      <a:pt x="360040" y="1034416"/>
                      <a:pt x="521235" y="1154323"/>
                      <a:pt x="720080" y="1154323"/>
                    </a:cubicBezTo>
                    <a:cubicBezTo>
                      <a:pt x="521235" y="1154323"/>
                      <a:pt x="360040" y="1274230"/>
                      <a:pt x="360040" y="1422142"/>
                    </a:cubicBezTo>
                    <a:lnTo>
                      <a:pt x="360040" y="2040827"/>
                    </a:lnTo>
                    <a:cubicBezTo>
                      <a:pt x="360040" y="2188739"/>
                      <a:pt x="198845" y="2308646"/>
                      <a:pt x="0" y="2308646"/>
                    </a:cubicBezTo>
                    <a:lnTo>
                      <a:pt x="0" y="0"/>
                    </a:lnTo>
                    <a:close/>
                  </a:path>
                  <a:path w="720081" h="2308646" fill="none">
                    <a:moveTo>
                      <a:pt x="0" y="0"/>
                    </a:moveTo>
                    <a:cubicBezTo>
                      <a:pt x="198845" y="0"/>
                      <a:pt x="360040" y="119907"/>
                      <a:pt x="360040" y="267819"/>
                    </a:cubicBezTo>
                    <a:lnTo>
                      <a:pt x="360040" y="886504"/>
                    </a:lnTo>
                    <a:cubicBezTo>
                      <a:pt x="360040" y="1034416"/>
                      <a:pt x="423525" y="1168178"/>
                      <a:pt x="622370" y="1168178"/>
                    </a:cubicBezTo>
                    <a:cubicBezTo>
                      <a:pt x="423525" y="1168178"/>
                      <a:pt x="360040" y="1274230"/>
                      <a:pt x="360040" y="1422142"/>
                    </a:cubicBezTo>
                    <a:lnTo>
                      <a:pt x="360040" y="2040827"/>
                    </a:lnTo>
                    <a:cubicBezTo>
                      <a:pt x="360040" y="2188739"/>
                      <a:pt x="198845" y="2308646"/>
                      <a:pt x="0" y="2308646"/>
                    </a:cubicBezTo>
                  </a:path>
                </a:pathLst>
              </a:cu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AR"/>
              </a:p>
            </p:txBody>
          </p:sp>
          <p:sp>
            <p:nvSpPr>
              <p:cNvPr id="10" name="5 Cerrar llave"/>
              <p:cNvSpPr/>
              <p:nvPr/>
            </p:nvSpPr>
            <p:spPr>
              <a:xfrm rot="16200000">
                <a:off x="6542405" y="-83671"/>
                <a:ext cx="586356" cy="3456384"/>
              </a:xfrm>
              <a:custGeom>
                <a:avLst/>
                <a:gdLst>
                  <a:gd name="connsiteX0" fmla="*/ 0 w 720080"/>
                  <a:gd name="connsiteY0" fmla="*/ 0 h 2308646"/>
                  <a:gd name="connsiteX1" fmla="*/ 360040 w 720080"/>
                  <a:gd name="connsiteY1" fmla="*/ 267819 h 2308646"/>
                  <a:gd name="connsiteX2" fmla="*/ 360040 w 720080"/>
                  <a:gd name="connsiteY2" fmla="*/ 886504 h 2308646"/>
                  <a:gd name="connsiteX3" fmla="*/ 720080 w 720080"/>
                  <a:gd name="connsiteY3" fmla="*/ 1154323 h 2308646"/>
                  <a:gd name="connsiteX4" fmla="*/ 360040 w 720080"/>
                  <a:gd name="connsiteY4" fmla="*/ 1422142 h 2308646"/>
                  <a:gd name="connsiteX5" fmla="*/ 360040 w 720080"/>
                  <a:gd name="connsiteY5" fmla="*/ 2040827 h 2308646"/>
                  <a:gd name="connsiteX6" fmla="*/ 0 w 720080"/>
                  <a:gd name="connsiteY6" fmla="*/ 2308646 h 2308646"/>
                  <a:gd name="connsiteX7" fmla="*/ 0 w 720080"/>
                  <a:gd name="connsiteY7" fmla="*/ 0 h 2308646"/>
                  <a:gd name="connsiteX0" fmla="*/ 0 w 720080"/>
                  <a:gd name="connsiteY0" fmla="*/ 0 h 2308646"/>
                  <a:gd name="connsiteX1" fmla="*/ 360040 w 720080"/>
                  <a:gd name="connsiteY1" fmla="*/ 267819 h 2308646"/>
                  <a:gd name="connsiteX2" fmla="*/ 360040 w 720080"/>
                  <a:gd name="connsiteY2" fmla="*/ 886504 h 2308646"/>
                  <a:gd name="connsiteX3" fmla="*/ 720080 w 720080"/>
                  <a:gd name="connsiteY3" fmla="*/ 1154323 h 2308646"/>
                  <a:gd name="connsiteX4" fmla="*/ 360040 w 720080"/>
                  <a:gd name="connsiteY4" fmla="*/ 1422142 h 2308646"/>
                  <a:gd name="connsiteX5" fmla="*/ 360040 w 720080"/>
                  <a:gd name="connsiteY5" fmla="*/ 2040827 h 2308646"/>
                  <a:gd name="connsiteX6" fmla="*/ 0 w 720080"/>
                  <a:gd name="connsiteY6" fmla="*/ 2308646 h 2308646"/>
                  <a:gd name="connsiteX0" fmla="*/ 0 w 775498"/>
                  <a:gd name="connsiteY0" fmla="*/ 0 h 2308646"/>
                  <a:gd name="connsiteX1" fmla="*/ 360040 w 775498"/>
                  <a:gd name="connsiteY1" fmla="*/ 267819 h 2308646"/>
                  <a:gd name="connsiteX2" fmla="*/ 360040 w 775498"/>
                  <a:gd name="connsiteY2" fmla="*/ 886504 h 2308646"/>
                  <a:gd name="connsiteX3" fmla="*/ 720080 w 775498"/>
                  <a:gd name="connsiteY3" fmla="*/ 1154323 h 2308646"/>
                  <a:gd name="connsiteX4" fmla="*/ 360040 w 775498"/>
                  <a:gd name="connsiteY4" fmla="*/ 1422142 h 2308646"/>
                  <a:gd name="connsiteX5" fmla="*/ 360040 w 775498"/>
                  <a:gd name="connsiteY5" fmla="*/ 2040827 h 2308646"/>
                  <a:gd name="connsiteX6" fmla="*/ 0 w 775498"/>
                  <a:gd name="connsiteY6" fmla="*/ 2308646 h 2308646"/>
                  <a:gd name="connsiteX7" fmla="*/ 0 w 775498"/>
                  <a:gd name="connsiteY7" fmla="*/ 0 h 2308646"/>
                  <a:gd name="connsiteX0" fmla="*/ 0 w 775498"/>
                  <a:gd name="connsiteY0" fmla="*/ 0 h 2308646"/>
                  <a:gd name="connsiteX1" fmla="*/ 360040 w 775498"/>
                  <a:gd name="connsiteY1" fmla="*/ 267819 h 2308646"/>
                  <a:gd name="connsiteX2" fmla="*/ 360040 w 775498"/>
                  <a:gd name="connsiteY2" fmla="*/ 886504 h 2308646"/>
                  <a:gd name="connsiteX3" fmla="*/ 775498 w 775498"/>
                  <a:gd name="connsiteY3" fmla="*/ 1168178 h 2308646"/>
                  <a:gd name="connsiteX4" fmla="*/ 360040 w 775498"/>
                  <a:gd name="connsiteY4" fmla="*/ 1422142 h 2308646"/>
                  <a:gd name="connsiteX5" fmla="*/ 360040 w 775498"/>
                  <a:gd name="connsiteY5" fmla="*/ 2040827 h 2308646"/>
                  <a:gd name="connsiteX6" fmla="*/ 0 w 775498"/>
                  <a:gd name="connsiteY6" fmla="*/ 2308646 h 2308646"/>
                  <a:gd name="connsiteX0" fmla="*/ 0 w 720081"/>
                  <a:gd name="connsiteY0" fmla="*/ 0 h 2308646"/>
                  <a:gd name="connsiteX1" fmla="*/ 360040 w 720081"/>
                  <a:gd name="connsiteY1" fmla="*/ 267819 h 2308646"/>
                  <a:gd name="connsiteX2" fmla="*/ 360040 w 720081"/>
                  <a:gd name="connsiteY2" fmla="*/ 886504 h 2308646"/>
                  <a:gd name="connsiteX3" fmla="*/ 720080 w 720081"/>
                  <a:gd name="connsiteY3" fmla="*/ 1154323 h 2308646"/>
                  <a:gd name="connsiteX4" fmla="*/ 360040 w 720081"/>
                  <a:gd name="connsiteY4" fmla="*/ 1422142 h 2308646"/>
                  <a:gd name="connsiteX5" fmla="*/ 360040 w 720081"/>
                  <a:gd name="connsiteY5" fmla="*/ 2040827 h 2308646"/>
                  <a:gd name="connsiteX6" fmla="*/ 0 w 720081"/>
                  <a:gd name="connsiteY6" fmla="*/ 2308646 h 2308646"/>
                  <a:gd name="connsiteX7" fmla="*/ 0 w 720081"/>
                  <a:gd name="connsiteY7" fmla="*/ 0 h 2308646"/>
                  <a:gd name="connsiteX0" fmla="*/ 0 w 720081"/>
                  <a:gd name="connsiteY0" fmla="*/ 0 h 2308646"/>
                  <a:gd name="connsiteX1" fmla="*/ 360040 w 720081"/>
                  <a:gd name="connsiteY1" fmla="*/ 267819 h 2308646"/>
                  <a:gd name="connsiteX2" fmla="*/ 360040 w 720081"/>
                  <a:gd name="connsiteY2" fmla="*/ 886504 h 2308646"/>
                  <a:gd name="connsiteX3" fmla="*/ 622370 w 720081"/>
                  <a:gd name="connsiteY3" fmla="*/ 1168178 h 2308646"/>
                  <a:gd name="connsiteX4" fmla="*/ 360040 w 720081"/>
                  <a:gd name="connsiteY4" fmla="*/ 1422142 h 2308646"/>
                  <a:gd name="connsiteX5" fmla="*/ 360040 w 720081"/>
                  <a:gd name="connsiteY5" fmla="*/ 2040827 h 2308646"/>
                  <a:gd name="connsiteX6" fmla="*/ 0 w 720081"/>
                  <a:gd name="connsiteY6" fmla="*/ 2308646 h 23086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20081" h="2308646" stroke="0" extrusionOk="0">
                    <a:moveTo>
                      <a:pt x="0" y="0"/>
                    </a:moveTo>
                    <a:cubicBezTo>
                      <a:pt x="198845" y="0"/>
                      <a:pt x="360040" y="119907"/>
                      <a:pt x="360040" y="267819"/>
                    </a:cubicBezTo>
                    <a:lnTo>
                      <a:pt x="360040" y="886504"/>
                    </a:lnTo>
                    <a:cubicBezTo>
                      <a:pt x="360040" y="1034416"/>
                      <a:pt x="521235" y="1154323"/>
                      <a:pt x="720080" y="1154323"/>
                    </a:cubicBezTo>
                    <a:cubicBezTo>
                      <a:pt x="521235" y="1154323"/>
                      <a:pt x="360040" y="1274230"/>
                      <a:pt x="360040" y="1422142"/>
                    </a:cubicBezTo>
                    <a:lnTo>
                      <a:pt x="360040" y="2040827"/>
                    </a:lnTo>
                    <a:cubicBezTo>
                      <a:pt x="360040" y="2188739"/>
                      <a:pt x="198845" y="2308646"/>
                      <a:pt x="0" y="2308646"/>
                    </a:cubicBezTo>
                    <a:lnTo>
                      <a:pt x="0" y="0"/>
                    </a:lnTo>
                    <a:close/>
                  </a:path>
                  <a:path w="720081" h="2308646" fill="none">
                    <a:moveTo>
                      <a:pt x="0" y="0"/>
                    </a:moveTo>
                    <a:cubicBezTo>
                      <a:pt x="198845" y="0"/>
                      <a:pt x="360040" y="119907"/>
                      <a:pt x="360040" y="267819"/>
                    </a:cubicBezTo>
                    <a:lnTo>
                      <a:pt x="360040" y="886504"/>
                    </a:lnTo>
                    <a:cubicBezTo>
                      <a:pt x="360040" y="1034416"/>
                      <a:pt x="423525" y="1168178"/>
                      <a:pt x="622370" y="1168178"/>
                    </a:cubicBezTo>
                    <a:cubicBezTo>
                      <a:pt x="423525" y="1168178"/>
                      <a:pt x="360040" y="1274230"/>
                      <a:pt x="360040" y="1422142"/>
                    </a:cubicBezTo>
                    <a:lnTo>
                      <a:pt x="360040" y="2040827"/>
                    </a:lnTo>
                    <a:cubicBezTo>
                      <a:pt x="360040" y="2188739"/>
                      <a:pt x="198845" y="2308646"/>
                      <a:pt x="0" y="2308646"/>
                    </a:cubicBezTo>
                  </a:path>
                </a:pathLst>
              </a:cu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AR"/>
              </a:p>
            </p:txBody>
          </p:sp>
          <p:sp>
            <p:nvSpPr>
              <p:cNvPr id="9" name="8 CuadroTexto"/>
              <p:cNvSpPr txBox="1"/>
              <p:nvPr/>
            </p:nvSpPr>
            <p:spPr>
              <a:xfrm>
                <a:off x="1848860" y="710469"/>
                <a:ext cx="270997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s-AR" b="1" dirty="0" smtClean="0">
                    <a:solidFill>
                      <a:srgbClr val="FF0000"/>
                    </a:solidFill>
                  </a:rPr>
                  <a:t>Menor participación </a:t>
                </a:r>
              </a:p>
              <a:p>
                <a:pPr algn="ctr"/>
                <a:r>
                  <a:rPr lang="es-AR" b="1" dirty="0" smtClean="0">
                    <a:solidFill>
                      <a:srgbClr val="FF0000"/>
                    </a:solidFill>
                  </a:rPr>
                  <a:t>relativa en el presupuesto </a:t>
                </a:r>
                <a:endParaRPr lang="es-AR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1" name="10 Rectángulo"/>
              <p:cNvSpPr/>
              <p:nvPr/>
            </p:nvSpPr>
            <p:spPr>
              <a:xfrm>
                <a:off x="4752820" y="705012"/>
                <a:ext cx="4572000" cy="64633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/>
                <a:r>
                  <a:rPr lang="es-AR" b="1" dirty="0" smtClean="0">
                    <a:solidFill>
                      <a:srgbClr val="0070C0"/>
                    </a:solidFill>
                  </a:rPr>
                  <a:t>Mayor </a:t>
                </a:r>
                <a:r>
                  <a:rPr lang="es-AR" b="1" dirty="0">
                    <a:solidFill>
                      <a:srgbClr val="0070C0"/>
                    </a:solidFill>
                  </a:rPr>
                  <a:t>participación </a:t>
                </a:r>
              </a:p>
              <a:p>
                <a:pPr algn="ctr"/>
                <a:r>
                  <a:rPr lang="es-AR" b="1" dirty="0">
                    <a:solidFill>
                      <a:srgbClr val="0070C0"/>
                    </a:solidFill>
                  </a:rPr>
                  <a:t>relativa en el presupuesto </a:t>
                </a:r>
              </a:p>
            </p:txBody>
          </p:sp>
          <p:grpSp>
            <p:nvGrpSpPr>
              <p:cNvPr id="22" name="21 Grupo"/>
              <p:cNvGrpSpPr/>
              <p:nvPr/>
            </p:nvGrpSpPr>
            <p:grpSpPr>
              <a:xfrm>
                <a:off x="205694" y="1937699"/>
                <a:ext cx="8550908" cy="4160660"/>
                <a:chOff x="205694" y="1937699"/>
                <a:chExt cx="8550908" cy="4160660"/>
              </a:xfrm>
            </p:grpSpPr>
            <p:grpSp>
              <p:nvGrpSpPr>
                <p:cNvPr id="8" name="7 Grupo"/>
                <p:cNvGrpSpPr/>
                <p:nvPr/>
              </p:nvGrpSpPr>
              <p:grpSpPr>
                <a:xfrm>
                  <a:off x="205694" y="1937699"/>
                  <a:ext cx="8550908" cy="3357589"/>
                  <a:chOff x="217528" y="1916831"/>
                  <a:chExt cx="8550908" cy="3357589"/>
                </a:xfrm>
              </p:grpSpPr>
              <p:pic>
                <p:nvPicPr>
                  <p:cNvPr id="2050" name="Picture 2"/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756467" y="1916831"/>
                    <a:ext cx="8011969" cy="3321149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7" name="6 CuadroTexto"/>
                  <p:cNvSpPr txBox="1"/>
                  <p:nvPr/>
                </p:nvSpPr>
                <p:spPr>
                  <a:xfrm rot="16200000">
                    <a:off x="-1107323" y="3241683"/>
                    <a:ext cx="3357588" cy="70788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s-ES" sz="2000" b="1" dirty="0" smtClean="0"/>
                      <a:t>Participación relativa en el presupuesto (%)</a:t>
                    </a:r>
                    <a:endParaRPr lang="es-AR" sz="2000" b="1" dirty="0"/>
                  </a:p>
                </p:txBody>
              </p:sp>
            </p:grpSp>
            <p:sp>
              <p:nvSpPr>
                <p:cNvPr id="14" name="13 CuadroTexto"/>
                <p:cNvSpPr txBox="1"/>
                <p:nvPr/>
              </p:nvSpPr>
              <p:spPr>
                <a:xfrm>
                  <a:off x="1382239" y="5281993"/>
                  <a:ext cx="902555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s-AR" sz="1200" b="1" dirty="0" smtClean="0"/>
                    <a:t>Producción</a:t>
                  </a:r>
                  <a:endParaRPr lang="es-AR" sz="1200" b="1" dirty="0"/>
                </a:p>
              </p:txBody>
            </p:sp>
            <p:sp>
              <p:nvSpPr>
                <p:cNvPr id="15" name="14 CuadroTexto"/>
                <p:cNvSpPr txBox="1"/>
                <p:nvPr/>
              </p:nvSpPr>
              <p:spPr>
                <a:xfrm>
                  <a:off x="2257690" y="5170939"/>
                  <a:ext cx="851515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s-AR" sz="1200" b="1" dirty="0" smtClean="0"/>
                    <a:t>Tierras </a:t>
                  </a:r>
                </a:p>
                <a:p>
                  <a:pPr algn="ctr"/>
                  <a:r>
                    <a:rPr lang="es-AR" sz="1200" b="1" dirty="0" smtClean="0"/>
                    <a:t>y Vivienda</a:t>
                  </a:r>
                  <a:endParaRPr lang="es-AR" sz="1200" b="1" dirty="0"/>
                </a:p>
              </p:txBody>
            </p:sp>
            <p:sp>
              <p:nvSpPr>
                <p:cNvPr id="16" name="15 CuadroTexto"/>
                <p:cNvSpPr txBox="1"/>
                <p:nvPr/>
              </p:nvSpPr>
              <p:spPr>
                <a:xfrm>
                  <a:off x="3029682" y="5217106"/>
                  <a:ext cx="1320874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s-AR" sz="1200" b="1" dirty="0" smtClean="0"/>
                    <a:t>Planificación</a:t>
                  </a:r>
                </a:p>
                <a:p>
                  <a:pPr algn="ctr"/>
                  <a:r>
                    <a:rPr lang="es-AR" sz="1200" b="1" dirty="0" smtClean="0"/>
                    <a:t> y Modernización </a:t>
                  </a:r>
                  <a:endParaRPr lang="es-AR" sz="1200" b="1" dirty="0"/>
                </a:p>
              </p:txBody>
            </p:sp>
            <p:sp>
              <p:nvSpPr>
                <p:cNvPr id="17" name="16 CuadroTexto"/>
                <p:cNvSpPr txBox="1"/>
                <p:nvPr/>
              </p:nvSpPr>
              <p:spPr>
                <a:xfrm>
                  <a:off x="4145899" y="5309438"/>
                  <a:ext cx="825867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s-AR" sz="1200" b="1" dirty="0" smtClean="0"/>
                    <a:t>Seguridad</a:t>
                  </a:r>
                  <a:endParaRPr lang="es-AR" sz="1200" b="1" dirty="0"/>
                </a:p>
              </p:txBody>
            </p:sp>
            <p:sp>
              <p:nvSpPr>
                <p:cNvPr id="18" name="17 CuadroTexto"/>
                <p:cNvSpPr txBox="1"/>
                <p:nvPr/>
              </p:nvSpPr>
              <p:spPr>
                <a:xfrm>
                  <a:off x="4913427" y="5298140"/>
                  <a:ext cx="1091966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s-AR" sz="1400" b="1" dirty="0" smtClean="0"/>
                    <a:t>Conducción </a:t>
                  </a:r>
                </a:p>
                <a:p>
                  <a:pPr algn="ctr"/>
                  <a:r>
                    <a:rPr lang="es-AR" sz="1400" b="1" dirty="0" smtClean="0"/>
                    <a:t>Superior </a:t>
                  </a:r>
                  <a:endParaRPr lang="es-AR" sz="1400" b="1" dirty="0"/>
                </a:p>
              </p:txBody>
            </p:sp>
            <p:sp>
              <p:nvSpPr>
                <p:cNvPr id="19" name="18 CuadroTexto"/>
                <p:cNvSpPr txBox="1"/>
                <p:nvPr/>
              </p:nvSpPr>
              <p:spPr>
                <a:xfrm>
                  <a:off x="5867075" y="5298140"/>
                  <a:ext cx="1270604" cy="80021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s-AR" sz="1400" b="1" dirty="0" smtClean="0"/>
                    <a:t>Jefatura</a:t>
                  </a:r>
                </a:p>
                <a:p>
                  <a:pPr algn="ctr"/>
                  <a:r>
                    <a:rPr lang="es-AR" sz="1400" b="1" dirty="0" smtClean="0"/>
                    <a:t> de Gabinete</a:t>
                  </a:r>
                </a:p>
                <a:p>
                  <a:endParaRPr lang="es-AR" dirty="0"/>
                </a:p>
              </p:txBody>
            </p:sp>
            <p:sp>
              <p:nvSpPr>
                <p:cNvPr id="20" name="19 CuadroTexto"/>
                <p:cNvSpPr txBox="1"/>
                <p:nvPr/>
              </p:nvSpPr>
              <p:spPr>
                <a:xfrm>
                  <a:off x="6976684" y="5294188"/>
                  <a:ext cx="996811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s-AR" sz="1400" b="1" dirty="0" smtClean="0"/>
                    <a:t>Desarrollo </a:t>
                  </a:r>
                </a:p>
                <a:p>
                  <a:pPr algn="ctr"/>
                  <a:r>
                    <a:rPr lang="es-AR" sz="1400" b="1" dirty="0" smtClean="0"/>
                    <a:t>Urbano</a:t>
                  </a:r>
                  <a:endParaRPr lang="es-AR" sz="1400" b="1" dirty="0"/>
                </a:p>
              </p:txBody>
            </p:sp>
            <p:sp>
              <p:nvSpPr>
                <p:cNvPr id="21" name="20 CuadroTexto"/>
                <p:cNvSpPr txBox="1"/>
                <p:nvPr/>
              </p:nvSpPr>
              <p:spPr>
                <a:xfrm>
                  <a:off x="7873027" y="5298140"/>
                  <a:ext cx="883575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s-AR" sz="1400" b="1" dirty="0" smtClean="0"/>
                    <a:t>Servicios </a:t>
                  </a:r>
                </a:p>
                <a:p>
                  <a:pPr algn="ctr"/>
                  <a:r>
                    <a:rPr lang="es-AR" sz="1400" b="1" dirty="0" smtClean="0"/>
                    <a:t>Públicos</a:t>
                  </a:r>
                  <a:endParaRPr lang="es-AR" sz="1400" b="1" dirty="0"/>
                </a:p>
              </p:txBody>
            </p:sp>
          </p:grpSp>
        </p:grpSp>
        <p:sp>
          <p:nvSpPr>
            <p:cNvPr id="25" name="24 CuadroTexto"/>
            <p:cNvSpPr txBox="1"/>
            <p:nvPr/>
          </p:nvSpPr>
          <p:spPr>
            <a:xfrm>
              <a:off x="1454245" y="4393735"/>
              <a:ext cx="69602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1600" b="1" dirty="0" smtClean="0"/>
                <a:t>1,63%</a:t>
              </a:r>
              <a:endParaRPr lang="es-AR" sz="1600" b="1" dirty="0"/>
            </a:p>
          </p:txBody>
        </p:sp>
        <p:sp>
          <p:nvSpPr>
            <p:cNvPr id="26" name="25 CuadroTexto"/>
            <p:cNvSpPr txBox="1"/>
            <p:nvPr/>
          </p:nvSpPr>
          <p:spPr>
            <a:xfrm>
              <a:off x="2413181" y="4302286"/>
              <a:ext cx="69602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1600" b="1" dirty="0" smtClean="0"/>
                <a:t>1,75%</a:t>
              </a:r>
              <a:endParaRPr lang="es-AR" sz="1600" b="1" dirty="0"/>
            </a:p>
          </p:txBody>
        </p:sp>
        <p:sp>
          <p:nvSpPr>
            <p:cNvPr id="27" name="26 CuadroTexto"/>
            <p:cNvSpPr txBox="1"/>
            <p:nvPr/>
          </p:nvSpPr>
          <p:spPr>
            <a:xfrm>
              <a:off x="3342107" y="3963732"/>
              <a:ext cx="69602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1600" b="1" dirty="0" smtClean="0"/>
                <a:t>4,62%</a:t>
              </a:r>
              <a:endParaRPr lang="es-AR" sz="1600" b="1" dirty="0"/>
            </a:p>
          </p:txBody>
        </p:sp>
        <p:sp>
          <p:nvSpPr>
            <p:cNvPr id="28" name="27 CuadroTexto"/>
            <p:cNvSpPr txBox="1"/>
            <p:nvPr/>
          </p:nvSpPr>
          <p:spPr>
            <a:xfrm>
              <a:off x="4195876" y="3789040"/>
              <a:ext cx="69923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1600" b="1" dirty="0" smtClean="0"/>
                <a:t>5,73%</a:t>
              </a:r>
              <a:endParaRPr lang="es-AR" sz="1600" b="1" dirty="0"/>
            </a:p>
          </p:txBody>
        </p:sp>
        <p:sp>
          <p:nvSpPr>
            <p:cNvPr id="29" name="28 CuadroTexto"/>
            <p:cNvSpPr txBox="1"/>
            <p:nvPr/>
          </p:nvSpPr>
          <p:spPr>
            <a:xfrm>
              <a:off x="5156411" y="3356992"/>
              <a:ext cx="69602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1600" b="1" dirty="0" smtClean="0"/>
                <a:t>9,57%</a:t>
              </a:r>
              <a:endParaRPr lang="es-AR" sz="1600" b="1" dirty="0"/>
            </a:p>
          </p:txBody>
        </p:sp>
        <p:sp>
          <p:nvSpPr>
            <p:cNvPr id="30" name="29 CuadroTexto"/>
            <p:cNvSpPr txBox="1"/>
            <p:nvPr/>
          </p:nvSpPr>
          <p:spPr>
            <a:xfrm>
              <a:off x="5990753" y="3022986"/>
              <a:ext cx="80342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1600" b="1" dirty="0" smtClean="0"/>
                <a:t>10,54%</a:t>
              </a:r>
              <a:endParaRPr lang="es-AR" sz="1600" b="1" dirty="0"/>
            </a:p>
          </p:txBody>
        </p:sp>
        <p:sp>
          <p:nvSpPr>
            <p:cNvPr id="31" name="30 CuadroTexto"/>
            <p:cNvSpPr txBox="1"/>
            <p:nvPr/>
          </p:nvSpPr>
          <p:spPr>
            <a:xfrm>
              <a:off x="6962044" y="2662173"/>
              <a:ext cx="80342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1600" b="1" dirty="0" smtClean="0"/>
                <a:t>13,68%</a:t>
              </a:r>
              <a:endParaRPr lang="es-AR" sz="1600" b="1" dirty="0"/>
            </a:p>
          </p:txBody>
        </p:sp>
        <p:sp>
          <p:nvSpPr>
            <p:cNvPr id="2048" name="2047 CuadroTexto"/>
            <p:cNvSpPr txBox="1"/>
            <p:nvPr/>
          </p:nvSpPr>
          <p:spPr>
            <a:xfrm>
              <a:off x="7858387" y="1937698"/>
              <a:ext cx="80342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1600" b="1" dirty="0" smtClean="0"/>
                <a:t>20,08%</a:t>
              </a:r>
              <a:endParaRPr lang="es-AR" sz="1600" b="1" dirty="0"/>
            </a:p>
          </p:txBody>
        </p:sp>
      </p:grpSp>
      <p:cxnSp>
        <p:nvCxnSpPr>
          <p:cNvPr id="3" name="2 Conector recto de flecha"/>
          <p:cNvCxnSpPr>
            <a:stCxn id="7" idx="1"/>
          </p:cNvCxnSpPr>
          <p:nvPr/>
        </p:nvCxnSpPr>
        <p:spPr>
          <a:xfrm flipH="1">
            <a:off x="751505" y="4894329"/>
            <a:ext cx="1" cy="6949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3 CuadroTexto"/>
          <p:cNvSpPr txBox="1"/>
          <p:nvPr/>
        </p:nvSpPr>
        <p:spPr>
          <a:xfrm>
            <a:off x="198891" y="5636694"/>
            <a:ext cx="4045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 Promedio Ejercicios 2017 – 2018 - 2019 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10465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CuadroTexto"/>
          <p:cNvSpPr txBox="1"/>
          <p:nvPr/>
        </p:nvSpPr>
        <p:spPr>
          <a:xfrm>
            <a:off x="5429256" y="285728"/>
            <a:ext cx="3061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b="1" dirty="0" smtClean="0"/>
              <a:t>Secretaría de Seguridad</a:t>
            </a:r>
            <a:endParaRPr lang="es-AR" b="1" dirty="0"/>
          </a:p>
        </p:txBody>
      </p:sp>
      <p:grpSp>
        <p:nvGrpSpPr>
          <p:cNvPr id="23" name="22 Grupo"/>
          <p:cNvGrpSpPr/>
          <p:nvPr/>
        </p:nvGrpSpPr>
        <p:grpSpPr>
          <a:xfrm>
            <a:off x="4357686" y="642918"/>
            <a:ext cx="4143376" cy="2928958"/>
            <a:chOff x="214282" y="3714752"/>
            <a:chExt cx="4000500" cy="2714644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/>
            <a:srcRect b="4999"/>
            <a:stretch>
              <a:fillRect/>
            </a:stretch>
          </p:blipFill>
          <p:spPr bwMode="auto">
            <a:xfrm>
              <a:off x="214282" y="3714752"/>
              <a:ext cx="4000500" cy="27146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0" name="19 CuadroTexto"/>
            <p:cNvSpPr txBox="1"/>
            <p:nvPr/>
          </p:nvSpPr>
          <p:spPr>
            <a:xfrm>
              <a:off x="1000100" y="4071942"/>
              <a:ext cx="3802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200" b="1" dirty="0" smtClean="0"/>
                <a:t>7,0</a:t>
              </a:r>
              <a:endParaRPr lang="es-AR" sz="1200" b="1" dirty="0"/>
            </a:p>
          </p:txBody>
        </p:sp>
        <p:sp>
          <p:nvSpPr>
            <p:cNvPr id="21" name="20 CuadroTexto"/>
            <p:cNvSpPr txBox="1"/>
            <p:nvPr/>
          </p:nvSpPr>
          <p:spPr>
            <a:xfrm>
              <a:off x="2357422" y="4572008"/>
              <a:ext cx="4587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200" b="1" dirty="0" smtClean="0"/>
                <a:t>5,24</a:t>
              </a:r>
              <a:endParaRPr lang="es-AR" sz="1200" b="1" dirty="0"/>
            </a:p>
          </p:txBody>
        </p:sp>
        <p:sp>
          <p:nvSpPr>
            <p:cNvPr id="22" name="21 CuadroTexto"/>
            <p:cNvSpPr txBox="1"/>
            <p:nvPr/>
          </p:nvSpPr>
          <p:spPr>
            <a:xfrm>
              <a:off x="3714744" y="4714884"/>
              <a:ext cx="4587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200" b="1" dirty="0" smtClean="0"/>
                <a:t>4,95</a:t>
              </a:r>
              <a:endParaRPr lang="es-AR" sz="1200" b="1" dirty="0"/>
            </a:p>
          </p:txBody>
        </p:sp>
      </p:grpSp>
      <p:sp>
        <p:nvSpPr>
          <p:cNvPr id="5" name="4 Flecha abajo"/>
          <p:cNvSpPr/>
          <p:nvPr/>
        </p:nvSpPr>
        <p:spPr>
          <a:xfrm>
            <a:off x="6651357" y="1953241"/>
            <a:ext cx="372899" cy="738191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grpSp>
        <p:nvGrpSpPr>
          <p:cNvPr id="17" name="16 Grupo"/>
          <p:cNvGrpSpPr/>
          <p:nvPr/>
        </p:nvGrpSpPr>
        <p:grpSpPr>
          <a:xfrm>
            <a:off x="285720" y="2000240"/>
            <a:ext cx="4000528" cy="2928958"/>
            <a:chOff x="0" y="3429000"/>
            <a:chExt cx="4000528" cy="2928958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/>
            <a:srcRect b="3646"/>
            <a:stretch>
              <a:fillRect/>
            </a:stretch>
          </p:blipFill>
          <p:spPr bwMode="auto">
            <a:xfrm>
              <a:off x="0" y="3429000"/>
              <a:ext cx="4000528" cy="29289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2" name="11 CuadroTexto"/>
            <p:cNvSpPr txBox="1"/>
            <p:nvPr/>
          </p:nvSpPr>
          <p:spPr>
            <a:xfrm>
              <a:off x="785786" y="4286256"/>
              <a:ext cx="4587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200" b="1" dirty="0" smtClean="0"/>
                <a:t>3,38</a:t>
              </a:r>
              <a:endParaRPr lang="es-AR" sz="1200" b="1" dirty="0"/>
            </a:p>
          </p:txBody>
        </p:sp>
        <p:sp>
          <p:nvSpPr>
            <p:cNvPr id="14" name="13 CuadroTexto"/>
            <p:cNvSpPr txBox="1"/>
            <p:nvPr/>
          </p:nvSpPr>
          <p:spPr>
            <a:xfrm>
              <a:off x="2000232" y="3643314"/>
              <a:ext cx="46038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200" b="1" dirty="0" smtClean="0"/>
                <a:t>5,11</a:t>
              </a:r>
              <a:endParaRPr lang="es-AR" sz="1200" b="1" dirty="0"/>
            </a:p>
          </p:txBody>
        </p:sp>
        <p:sp>
          <p:nvSpPr>
            <p:cNvPr id="16" name="15 CuadroTexto"/>
            <p:cNvSpPr txBox="1"/>
            <p:nvPr/>
          </p:nvSpPr>
          <p:spPr>
            <a:xfrm>
              <a:off x="3214678" y="3500438"/>
              <a:ext cx="4587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200" b="1" dirty="0" smtClean="0"/>
                <a:t>5,38</a:t>
              </a:r>
              <a:endParaRPr lang="es-AR" sz="1200" b="1" dirty="0"/>
            </a:p>
          </p:txBody>
        </p:sp>
      </p:grpSp>
      <p:sp>
        <p:nvSpPr>
          <p:cNvPr id="13" name="12 Flecha abajo"/>
          <p:cNvSpPr/>
          <p:nvPr/>
        </p:nvSpPr>
        <p:spPr>
          <a:xfrm rot="10800000">
            <a:off x="2571736" y="3357562"/>
            <a:ext cx="360040" cy="642942"/>
          </a:xfrm>
          <a:prstGeom prst="downArrow">
            <a:avLst/>
          </a:prstGeom>
          <a:solidFill>
            <a:srgbClr val="33AC16"/>
          </a:solidFill>
          <a:ln>
            <a:solidFill>
              <a:srgbClr val="33AC1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8" name="17 CuadroTexto"/>
          <p:cNvSpPr txBox="1"/>
          <p:nvPr/>
        </p:nvSpPr>
        <p:spPr>
          <a:xfrm>
            <a:off x="642910" y="1571612"/>
            <a:ext cx="29132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/>
              <a:t>Secretaría de Modernización</a:t>
            </a:r>
            <a:endParaRPr lang="es-AR" b="1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6248" y="3862681"/>
            <a:ext cx="4214842" cy="2995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" name="24 Flecha abajo"/>
          <p:cNvSpPr/>
          <p:nvPr/>
        </p:nvSpPr>
        <p:spPr>
          <a:xfrm>
            <a:off x="6643702" y="5572140"/>
            <a:ext cx="372899" cy="738191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6" name="25 CuadroTexto"/>
          <p:cNvSpPr txBox="1"/>
          <p:nvPr/>
        </p:nvSpPr>
        <p:spPr>
          <a:xfrm>
            <a:off x="5214942" y="4929198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dirty="0" smtClean="0"/>
              <a:t>2,07</a:t>
            </a:r>
            <a:endParaRPr lang="es-AR" sz="1200" b="1" dirty="0"/>
          </a:p>
        </p:txBody>
      </p:sp>
      <p:sp>
        <p:nvSpPr>
          <p:cNvPr id="27" name="26 CuadroTexto"/>
          <p:cNvSpPr txBox="1"/>
          <p:nvPr/>
        </p:nvSpPr>
        <p:spPr>
          <a:xfrm>
            <a:off x="6572264" y="5214950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dirty="0" smtClean="0"/>
              <a:t>1,58</a:t>
            </a:r>
            <a:endParaRPr lang="es-AR" sz="1200" b="1" dirty="0"/>
          </a:p>
        </p:txBody>
      </p:sp>
      <p:sp>
        <p:nvSpPr>
          <p:cNvPr id="28" name="27 CuadroTexto"/>
          <p:cNvSpPr txBox="1"/>
          <p:nvPr/>
        </p:nvSpPr>
        <p:spPr>
          <a:xfrm>
            <a:off x="8001024" y="5214950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dirty="0" smtClean="0"/>
              <a:t>1,6</a:t>
            </a:r>
            <a:endParaRPr lang="es-AR" sz="1200" b="1" dirty="0"/>
          </a:p>
        </p:txBody>
      </p:sp>
      <p:sp>
        <p:nvSpPr>
          <p:cNvPr id="30" name="29 CuadroTexto"/>
          <p:cNvSpPr txBox="1"/>
          <p:nvPr/>
        </p:nvSpPr>
        <p:spPr>
          <a:xfrm>
            <a:off x="4929190" y="3786190"/>
            <a:ext cx="31836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/>
              <a:t>Secretaría de Tierras y Vivienda</a:t>
            </a:r>
            <a:endParaRPr lang="es-AR" b="1" dirty="0"/>
          </a:p>
        </p:txBody>
      </p:sp>
    </p:spTree>
    <p:extLst>
      <p:ext uri="{BB962C8B-B14F-4D97-AF65-F5344CB8AC3E}">
        <p14:creationId xmlns:p14="http://schemas.microsoft.com/office/powerpoint/2010/main" val="1600753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3" grpId="0" animBg="1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uadroTexto"/>
          <p:cNvSpPr txBox="1"/>
          <p:nvPr/>
        </p:nvSpPr>
        <p:spPr>
          <a:xfrm>
            <a:off x="2714612" y="1007627"/>
            <a:ext cx="3857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FF0000"/>
                </a:solidFill>
              </a:rPr>
              <a:t>Fuera del contexto actual de crisis</a:t>
            </a:r>
            <a:endParaRPr lang="es-AR" b="1" dirty="0">
              <a:solidFill>
                <a:srgbClr val="FF0000"/>
              </a:solidFill>
            </a:endParaRPr>
          </a:p>
        </p:txBody>
      </p:sp>
      <p:grpSp>
        <p:nvGrpSpPr>
          <p:cNvPr id="15" name="14 Grupo"/>
          <p:cNvGrpSpPr/>
          <p:nvPr/>
        </p:nvGrpSpPr>
        <p:grpSpPr>
          <a:xfrm>
            <a:off x="571472" y="1928802"/>
            <a:ext cx="7587604" cy="4214842"/>
            <a:chOff x="357158" y="1214422"/>
            <a:chExt cx="7587604" cy="4214842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000100" y="1214422"/>
              <a:ext cx="6944662" cy="42148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" name="4 CuadroTexto"/>
            <p:cNvSpPr txBox="1"/>
            <p:nvPr/>
          </p:nvSpPr>
          <p:spPr>
            <a:xfrm rot="16200000">
              <a:off x="-967693" y="2825025"/>
              <a:ext cx="335758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000" b="1" dirty="0" smtClean="0"/>
                <a:t>Participación relativa en el presupuesto (%)</a:t>
              </a:r>
              <a:endParaRPr lang="es-AR" sz="2000" b="1" dirty="0"/>
            </a:p>
          </p:txBody>
        </p:sp>
        <p:sp>
          <p:nvSpPr>
            <p:cNvPr id="6" name="5 Flecha curvada hacia abajo"/>
            <p:cNvSpPr/>
            <p:nvPr/>
          </p:nvSpPr>
          <p:spPr>
            <a:xfrm>
              <a:off x="5286380" y="2428868"/>
              <a:ext cx="1785950" cy="714380"/>
            </a:xfrm>
            <a:prstGeom prst="curvedDownArrow">
              <a:avLst>
                <a:gd name="adj1" fmla="val 50000"/>
                <a:gd name="adj2" fmla="val 50000"/>
                <a:gd name="adj3" fmla="val 25000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>
                <a:solidFill>
                  <a:schemeClr val="tx1"/>
                </a:solidFill>
              </a:endParaRPr>
            </a:p>
          </p:txBody>
        </p:sp>
        <p:sp>
          <p:nvSpPr>
            <p:cNvPr id="7" name="6 Flecha doblada"/>
            <p:cNvSpPr/>
            <p:nvPr/>
          </p:nvSpPr>
          <p:spPr>
            <a:xfrm>
              <a:off x="2500298" y="1857364"/>
              <a:ext cx="1357322" cy="1643074"/>
            </a:xfrm>
            <a:prstGeom prst="bentArrow">
              <a:avLst/>
            </a:prstGeom>
            <a:solidFill>
              <a:srgbClr val="33AC16"/>
            </a:solidFill>
            <a:ln>
              <a:solidFill>
                <a:srgbClr val="33AC1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>
                <a:solidFill>
                  <a:schemeClr val="tx1"/>
                </a:solidFill>
              </a:endParaRPr>
            </a:p>
          </p:txBody>
        </p:sp>
        <p:sp>
          <p:nvSpPr>
            <p:cNvPr id="8" name="7 CuadroTexto"/>
            <p:cNvSpPr txBox="1"/>
            <p:nvPr/>
          </p:nvSpPr>
          <p:spPr>
            <a:xfrm>
              <a:off x="2643174" y="1571612"/>
              <a:ext cx="9268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b="1" dirty="0" smtClean="0">
                  <a:solidFill>
                    <a:srgbClr val="33AC16"/>
                  </a:solidFill>
                </a:rPr>
                <a:t>+ 4,33%</a:t>
              </a:r>
              <a:endParaRPr lang="es-AR" b="1" dirty="0">
                <a:solidFill>
                  <a:srgbClr val="33AC16"/>
                </a:solidFill>
              </a:endParaRPr>
            </a:p>
          </p:txBody>
        </p:sp>
        <p:sp>
          <p:nvSpPr>
            <p:cNvPr id="10" name="9 CuadroTexto"/>
            <p:cNvSpPr txBox="1"/>
            <p:nvPr/>
          </p:nvSpPr>
          <p:spPr>
            <a:xfrm>
              <a:off x="2214546" y="3500438"/>
              <a:ext cx="7585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b="1" dirty="0" smtClean="0"/>
                <a:t>7,06%</a:t>
              </a:r>
              <a:endParaRPr lang="es-AR" b="1" dirty="0"/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4214810" y="1643050"/>
              <a:ext cx="7585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b="1" dirty="0" smtClean="0"/>
                <a:t>7,38%</a:t>
              </a:r>
              <a:endParaRPr lang="es-AR" b="1" dirty="0"/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6429388" y="3286124"/>
              <a:ext cx="6415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b="1" dirty="0" smtClean="0"/>
                <a:t>7,1%</a:t>
              </a:r>
              <a:endParaRPr lang="es-AR" b="1" dirty="0"/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5786446" y="1857364"/>
              <a:ext cx="8290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b="1" dirty="0" smtClean="0">
                  <a:solidFill>
                    <a:srgbClr val="FF0000"/>
                  </a:solidFill>
                </a:rPr>
                <a:t>-3,79%</a:t>
              </a:r>
              <a:endParaRPr lang="es-AR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6" name="15 CuadroTexto"/>
          <p:cNvSpPr txBox="1"/>
          <p:nvPr/>
        </p:nvSpPr>
        <p:spPr>
          <a:xfrm>
            <a:off x="2285984" y="214290"/>
            <a:ext cx="45937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/>
              <a:t>Secretaría de Desarrollo Social</a:t>
            </a:r>
            <a:endParaRPr lang="es-A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43042" y="0"/>
            <a:ext cx="5857916" cy="857232"/>
          </a:xfrm>
        </p:spPr>
        <p:txBody>
          <a:bodyPr>
            <a:normAutofit/>
          </a:bodyPr>
          <a:lstStyle/>
          <a:p>
            <a:r>
              <a:rPr lang="es-ES" sz="2800" dirty="0" smtClean="0"/>
              <a:t>Secretaría de Tierras y Vivienda</a:t>
            </a:r>
            <a:endParaRPr lang="es-AR" sz="2800" dirty="0"/>
          </a:p>
        </p:txBody>
      </p:sp>
      <p:grpSp>
        <p:nvGrpSpPr>
          <p:cNvPr id="14" name="13 Grupo"/>
          <p:cNvGrpSpPr/>
          <p:nvPr/>
        </p:nvGrpSpPr>
        <p:grpSpPr>
          <a:xfrm>
            <a:off x="357158" y="857232"/>
            <a:ext cx="7675986" cy="5072098"/>
            <a:chOff x="357158" y="857232"/>
            <a:chExt cx="7675986" cy="5072098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000100" y="1643050"/>
              <a:ext cx="7033044" cy="4286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" name="4 CuadroTexto"/>
            <p:cNvSpPr txBox="1"/>
            <p:nvPr/>
          </p:nvSpPr>
          <p:spPr>
            <a:xfrm rot="16200000">
              <a:off x="-967693" y="3325091"/>
              <a:ext cx="335758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000" b="1" dirty="0" smtClean="0"/>
                <a:t>Participación relativa en el presupuesto (%)</a:t>
              </a:r>
              <a:endParaRPr lang="es-AR" sz="2000" b="1" dirty="0"/>
            </a:p>
          </p:txBody>
        </p:sp>
        <p:sp>
          <p:nvSpPr>
            <p:cNvPr id="6" name="5 Flecha curvada hacia abajo"/>
            <p:cNvSpPr/>
            <p:nvPr/>
          </p:nvSpPr>
          <p:spPr>
            <a:xfrm>
              <a:off x="2714612" y="1285860"/>
              <a:ext cx="1785950" cy="714380"/>
            </a:xfrm>
            <a:prstGeom prst="curvedDown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>
                <a:solidFill>
                  <a:schemeClr val="tx1"/>
                </a:solidFill>
              </a:endParaRPr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5500694" y="1500174"/>
              <a:ext cx="31290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2000" b="1" dirty="0" smtClean="0">
                  <a:solidFill>
                    <a:srgbClr val="FF0000"/>
                  </a:solidFill>
                </a:rPr>
                <a:t>=</a:t>
              </a:r>
              <a:endParaRPr lang="es-AR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9" name="8 CuadroTexto"/>
            <p:cNvSpPr txBox="1"/>
            <p:nvPr/>
          </p:nvSpPr>
          <p:spPr>
            <a:xfrm>
              <a:off x="3071802" y="857232"/>
              <a:ext cx="103586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2000" b="1" dirty="0" smtClean="0">
                  <a:solidFill>
                    <a:srgbClr val="FF0000"/>
                  </a:solidFill>
                </a:rPr>
                <a:t>-23,67%</a:t>
              </a:r>
              <a:endParaRPr lang="es-AR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10" name="9 CuadroTexto"/>
            <p:cNvSpPr txBox="1"/>
            <p:nvPr/>
          </p:nvSpPr>
          <p:spPr>
            <a:xfrm>
              <a:off x="2214546" y="2000240"/>
              <a:ext cx="7585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b="1" dirty="0" smtClean="0"/>
                <a:t>2,07%</a:t>
              </a:r>
              <a:endParaRPr lang="es-AR" b="1" dirty="0"/>
            </a:p>
          </p:txBody>
        </p:sp>
        <p:sp>
          <p:nvSpPr>
            <p:cNvPr id="11" name="10 Flecha curvada hacia abajo"/>
            <p:cNvSpPr/>
            <p:nvPr/>
          </p:nvSpPr>
          <p:spPr>
            <a:xfrm>
              <a:off x="4786314" y="1857364"/>
              <a:ext cx="1928826" cy="714380"/>
            </a:xfrm>
            <a:prstGeom prst="curvedDownArrow">
              <a:avLst>
                <a:gd name="adj1" fmla="val 50000"/>
                <a:gd name="adj2" fmla="val 50000"/>
                <a:gd name="adj3" fmla="val 25000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>
                <a:solidFill>
                  <a:schemeClr val="tx1"/>
                </a:solidFill>
              </a:endParaRPr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4357686" y="2643182"/>
              <a:ext cx="7585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b="1" dirty="0" smtClean="0"/>
                <a:t>1,58%</a:t>
              </a:r>
              <a:endParaRPr lang="es-AR" b="1" dirty="0"/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6572264" y="2714620"/>
              <a:ext cx="6415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b="1" dirty="0" smtClean="0"/>
                <a:t>1,6%</a:t>
              </a:r>
              <a:endParaRPr lang="es-AR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25 CuadroTexto"/>
          <p:cNvSpPr txBox="1"/>
          <p:nvPr/>
        </p:nvSpPr>
        <p:spPr>
          <a:xfrm>
            <a:off x="5095353" y="454008"/>
            <a:ext cx="2921184" cy="3406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/>
              <a:t>Atención Primaria de la Salud</a:t>
            </a:r>
            <a:endParaRPr lang="es-AR" b="1" dirty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67798" y="849298"/>
            <a:ext cx="4044245" cy="256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7" name="26 CuadroTexto"/>
          <p:cNvSpPr txBox="1"/>
          <p:nvPr/>
        </p:nvSpPr>
        <p:spPr>
          <a:xfrm>
            <a:off x="5374267" y="915180"/>
            <a:ext cx="5052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 smtClean="0"/>
              <a:t>6,98</a:t>
            </a:r>
            <a:endParaRPr lang="es-AR" sz="1400" b="1" dirty="0"/>
          </a:p>
        </p:txBody>
      </p:sp>
      <p:sp>
        <p:nvSpPr>
          <p:cNvPr id="28" name="27 CuadroTexto"/>
          <p:cNvSpPr txBox="1"/>
          <p:nvPr/>
        </p:nvSpPr>
        <p:spPr>
          <a:xfrm>
            <a:off x="6699106" y="1178707"/>
            <a:ext cx="5052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 smtClean="0"/>
              <a:t>5,90</a:t>
            </a:r>
            <a:endParaRPr lang="es-AR" sz="1400" b="1" dirty="0"/>
          </a:p>
        </p:txBody>
      </p:sp>
      <p:sp>
        <p:nvSpPr>
          <p:cNvPr id="29" name="28 CuadroTexto"/>
          <p:cNvSpPr txBox="1"/>
          <p:nvPr/>
        </p:nvSpPr>
        <p:spPr>
          <a:xfrm>
            <a:off x="8103165" y="1346598"/>
            <a:ext cx="5052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 smtClean="0"/>
              <a:t>5,33</a:t>
            </a:r>
            <a:endParaRPr lang="es-AR" sz="1400" b="1" dirty="0"/>
          </a:p>
        </p:txBody>
      </p:sp>
      <p:sp>
        <p:nvSpPr>
          <p:cNvPr id="33" name="32 Flecha abajo"/>
          <p:cNvSpPr/>
          <p:nvPr/>
        </p:nvSpPr>
        <p:spPr>
          <a:xfrm>
            <a:off x="6699106" y="1970544"/>
            <a:ext cx="357190" cy="71438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432" y="834629"/>
            <a:ext cx="3816424" cy="2498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" name="31 Flecha abajo"/>
          <p:cNvSpPr/>
          <p:nvPr/>
        </p:nvSpPr>
        <p:spPr>
          <a:xfrm>
            <a:off x="1259632" y="2143116"/>
            <a:ext cx="357190" cy="71438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" name="1 CuadroTexto"/>
          <p:cNvSpPr txBox="1"/>
          <p:nvPr/>
        </p:nvSpPr>
        <p:spPr>
          <a:xfrm>
            <a:off x="863392" y="387912"/>
            <a:ext cx="25405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b="1" dirty="0" smtClean="0"/>
              <a:t>Asistencia Social Directa </a:t>
            </a:r>
            <a:endParaRPr lang="es-AR" b="1" dirty="0"/>
          </a:p>
        </p:txBody>
      </p:sp>
      <p:sp>
        <p:nvSpPr>
          <p:cNvPr id="3" name="2 CuadroTexto"/>
          <p:cNvSpPr txBox="1"/>
          <p:nvPr/>
        </p:nvSpPr>
        <p:spPr>
          <a:xfrm>
            <a:off x="866228" y="1396362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400" b="1" dirty="0" smtClean="0"/>
              <a:t>0,89</a:t>
            </a:r>
            <a:endParaRPr lang="es-AR" sz="1400" b="1" dirty="0"/>
          </a:p>
        </p:txBody>
      </p:sp>
      <p:sp>
        <p:nvSpPr>
          <p:cNvPr id="4" name="3 CuadroTexto"/>
          <p:cNvSpPr txBox="1"/>
          <p:nvPr/>
        </p:nvSpPr>
        <p:spPr>
          <a:xfrm>
            <a:off x="1881812" y="1242473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400" b="1" dirty="0" smtClean="0"/>
              <a:t>0,91</a:t>
            </a:r>
            <a:endParaRPr lang="es-AR" sz="1400" b="1" dirty="0"/>
          </a:p>
        </p:txBody>
      </p:sp>
      <p:sp>
        <p:nvSpPr>
          <p:cNvPr id="17" name="16 CuadroTexto"/>
          <p:cNvSpPr txBox="1"/>
          <p:nvPr/>
        </p:nvSpPr>
        <p:spPr>
          <a:xfrm>
            <a:off x="2900232" y="1242472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400" b="1" dirty="0" smtClean="0"/>
              <a:t>0,91</a:t>
            </a:r>
            <a:endParaRPr lang="es-AR" sz="1400" b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2559165" y="1736292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000" b="1" dirty="0" smtClean="0">
                <a:solidFill>
                  <a:srgbClr val="FF0000"/>
                </a:solidFill>
              </a:rPr>
              <a:t>=</a:t>
            </a:r>
            <a:endParaRPr lang="es-AR" sz="2000" b="1" dirty="0">
              <a:solidFill>
                <a:srgbClr val="FF0000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640798" y="3513575"/>
            <a:ext cx="3644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b="1" dirty="0" smtClean="0"/>
              <a:t>Coordinación y Jefatura de Gabinete</a:t>
            </a:r>
            <a:endParaRPr lang="es-AR" b="1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263" y="3885647"/>
            <a:ext cx="4575852" cy="2854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21 Flecha arriba"/>
          <p:cNvSpPr/>
          <p:nvPr/>
        </p:nvSpPr>
        <p:spPr>
          <a:xfrm>
            <a:off x="4440995" y="5517232"/>
            <a:ext cx="389427" cy="697251"/>
          </a:xfrm>
          <a:prstGeom prst="upArrow">
            <a:avLst/>
          </a:prstGeom>
          <a:solidFill>
            <a:srgbClr val="33AC16"/>
          </a:solidFill>
          <a:ln>
            <a:solidFill>
              <a:srgbClr val="33AC1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8" name="7 CuadroTexto"/>
          <p:cNvSpPr txBox="1"/>
          <p:nvPr/>
        </p:nvSpPr>
        <p:spPr>
          <a:xfrm>
            <a:off x="3152064" y="5054319"/>
            <a:ext cx="5501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600" b="1" dirty="0" smtClean="0"/>
              <a:t>0,32</a:t>
            </a:r>
            <a:endParaRPr lang="es-AR" sz="1600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4085557" y="4555867"/>
            <a:ext cx="5501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600" b="1" dirty="0" smtClean="0"/>
              <a:t>0,63</a:t>
            </a:r>
            <a:endParaRPr lang="es-AR" sz="1600" b="1" dirty="0"/>
          </a:p>
        </p:txBody>
      </p:sp>
      <p:sp>
        <p:nvSpPr>
          <p:cNvPr id="10" name="9 CuadroTexto"/>
          <p:cNvSpPr txBox="1"/>
          <p:nvPr/>
        </p:nvSpPr>
        <p:spPr>
          <a:xfrm>
            <a:off x="5948733" y="4217313"/>
            <a:ext cx="5485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600" b="1" dirty="0" smtClean="0"/>
              <a:t>0,74</a:t>
            </a:r>
            <a:endParaRPr lang="es-AR" sz="1600" b="1" dirty="0"/>
          </a:p>
        </p:txBody>
      </p:sp>
    </p:spTree>
    <p:extLst>
      <p:ext uri="{BB962C8B-B14F-4D97-AF65-F5344CB8AC3E}">
        <p14:creationId xmlns:p14="http://schemas.microsoft.com/office/powerpoint/2010/main" val="3014270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2" grpId="0" animBg="1"/>
      <p:bldP spid="6" grpId="0"/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2786050" y="0"/>
            <a:ext cx="36297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/>
              <a:t>Secretaría de Seguridad</a:t>
            </a:r>
            <a:endParaRPr lang="es-AR" sz="2800" dirty="0"/>
          </a:p>
        </p:txBody>
      </p:sp>
      <p:grpSp>
        <p:nvGrpSpPr>
          <p:cNvPr id="15" name="14 Grupo"/>
          <p:cNvGrpSpPr/>
          <p:nvPr/>
        </p:nvGrpSpPr>
        <p:grpSpPr>
          <a:xfrm>
            <a:off x="642910" y="1500174"/>
            <a:ext cx="7449266" cy="5000660"/>
            <a:chOff x="500034" y="928670"/>
            <a:chExt cx="7449266" cy="5000660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142976" y="1500174"/>
              <a:ext cx="6806324" cy="4429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" name="6 CuadroTexto"/>
            <p:cNvSpPr txBox="1"/>
            <p:nvPr/>
          </p:nvSpPr>
          <p:spPr>
            <a:xfrm rot="16200000">
              <a:off x="-824817" y="3253653"/>
              <a:ext cx="335758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000" b="1" dirty="0" smtClean="0"/>
                <a:t>Participación relativa en el presupuesto (%)</a:t>
              </a:r>
              <a:endParaRPr lang="es-AR" sz="2000" b="1" dirty="0"/>
            </a:p>
          </p:txBody>
        </p:sp>
        <p:sp>
          <p:nvSpPr>
            <p:cNvPr id="8" name="7 CuadroTexto"/>
            <p:cNvSpPr txBox="1"/>
            <p:nvPr/>
          </p:nvSpPr>
          <p:spPr>
            <a:xfrm>
              <a:off x="2285984" y="1714488"/>
              <a:ext cx="6415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b="1" dirty="0" smtClean="0"/>
                <a:t>7,0%</a:t>
              </a:r>
              <a:endParaRPr lang="es-AR" b="1" dirty="0"/>
            </a:p>
          </p:txBody>
        </p:sp>
        <p:sp>
          <p:nvSpPr>
            <p:cNvPr id="9" name="8 CuadroTexto"/>
            <p:cNvSpPr txBox="1"/>
            <p:nvPr/>
          </p:nvSpPr>
          <p:spPr>
            <a:xfrm>
              <a:off x="4214810" y="2500306"/>
              <a:ext cx="8114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b="1" dirty="0" smtClean="0"/>
                <a:t>5,24 %</a:t>
              </a:r>
              <a:endParaRPr lang="es-AR" b="1" dirty="0"/>
            </a:p>
          </p:txBody>
        </p:sp>
        <p:sp>
          <p:nvSpPr>
            <p:cNvPr id="10" name="9 CuadroTexto"/>
            <p:cNvSpPr txBox="1"/>
            <p:nvPr/>
          </p:nvSpPr>
          <p:spPr>
            <a:xfrm>
              <a:off x="6286512" y="2714620"/>
              <a:ext cx="7585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b="1" dirty="0" smtClean="0"/>
                <a:t>4,95%</a:t>
              </a:r>
              <a:endParaRPr lang="es-AR" b="1" dirty="0"/>
            </a:p>
          </p:txBody>
        </p:sp>
        <p:sp>
          <p:nvSpPr>
            <p:cNvPr id="11" name="10 Flecha curvada hacia abajo"/>
            <p:cNvSpPr/>
            <p:nvPr/>
          </p:nvSpPr>
          <p:spPr>
            <a:xfrm>
              <a:off x="2928926" y="1428736"/>
              <a:ext cx="1785950" cy="714380"/>
            </a:xfrm>
            <a:prstGeom prst="curvedDown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>
                <a:solidFill>
                  <a:schemeClr val="tx1"/>
                </a:solidFill>
              </a:endParaRPr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3357554" y="928670"/>
              <a:ext cx="9460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b="1" dirty="0" smtClean="0">
                  <a:solidFill>
                    <a:srgbClr val="FF0000"/>
                  </a:solidFill>
                </a:rPr>
                <a:t>-25,14%</a:t>
              </a:r>
              <a:endParaRPr lang="es-AR" b="1" dirty="0">
                <a:solidFill>
                  <a:srgbClr val="FF0000"/>
                </a:solidFill>
              </a:endParaRPr>
            </a:p>
          </p:txBody>
        </p:sp>
        <p:sp>
          <p:nvSpPr>
            <p:cNvPr id="13" name="12 Flecha curvada hacia abajo"/>
            <p:cNvSpPr/>
            <p:nvPr/>
          </p:nvSpPr>
          <p:spPr>
            <a:xfrm>
              <a:off x="4857752" y="1857364"/>
              <a:ext cx="1785950" cy="714380"/>
            </a:xfrm>
            <a:prstGeom prst="curvedDown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>
                <a:solidFill>
                  <a:schemeClr val="tx1"/>
                </a:solidFill>
              </a:endParaRPr>
            </a:p>
          </p:txBody>
        </p:sp>
        <p:sp>
          <p:nvSpPr>
            <p:cNvPr id="14" name="13 CuadroTexto"/>
            <p:cNvSpPr txBox="1"/>
            <p:nvPr/>
          </p:nvSpPr>
          <p:spPr>
            <a:xfrm>
              <a:off x="5357818" y="1428736"/>
              <a:ext cx="8290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b="1" dirty="0" smtClean="0">
                  <a:solidFill>
                    <a:srgbClr val="FF0000"/>
                  </a:solidFill>
                </a:rPr>
                <a:t>-5,53%</a:t>
              </a:r>
              <a:endParaRPr lang="es-AR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6" name="15 Flecha curvada hacia abajo"/>
          <p:cNvSpPr/>
          <p:nvPr/>
        </p:nvSpPr>
        <p:spPr>
          <a:xfrm>
            <a:off x="2500298" y="1071546"/>
            <a:ext cx="4572032" cy="1214446"/>
          </a:xfrm>
          <a:prstGeom prst="curved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4286248" y="642918"/>
            <a:ext cx="946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>
                <a:solidFill>
                  <a:srgbClr val="FF0000"/>
                </a:solidFill>
              </a:rPr>
              <a:t>-29,29%</a:t>
            </a:r>
            <a:endParaRPr lang="es-A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1212</TotalTime>
  <Words>373</Words>
  <Application>Microsoft Office PowerPoint</Application>
  <PresentationFormat>Presentación en pantalla (4:3)</PresentationFormat>
  <Paragraphs>130</Paragraphs>
  <Slides>13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Secretaría de Tierras y Vivienda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alva</cp:lastModifiedBy>
  <cp:revision>63</cp:revision>
  <dcterms:created xsi:type="dcterms:W3CDTF">2018-12-12T20:35:45Z</dcterms:created>
  <dcterms:modified xsi:type="dcterms:W3CDTF">2018-12-18T01:03:58Z</dcterms:modified>
</cp:coreProperties>
</file>